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handoutMasterIdLst>
    <p:handoutMasterId r:id="rId53"/>
  </p:handoutMasterIdLst>
  <p:sldIdLst>
    <p:sldId id="258" r:id="rId2"/>
    <p:sldId id="320" r:id="rId3"/>
    <p:sldId id="259" r:id="rId4"/>
    <p:sldId id="260" r:id="rId5"/>
    <p:sldId id="292" r:id="rId6"/>
    <p:sldId id="296" r:id="rId7"/>
    <p:sldId id="294" r:id="rId8"/>
    <p:sldId id="265" r:id="rId9"/>
    <p:sldId id="262" r:id="rId10"/>
    <p:sldId id="261" r:id="rId11"/>
    <p:sldId id="295" r:id="rId12"/>
    <p:sldId id="272" r:id="rId13"/>
    <p:sldId id="273" r:id="rId14"/>
    <p:sldId id="274" r:id="rId15"/>
    <p:sldId id="301" r:id="rId16"/>
    <p:sldId id="267" r:id="rId17"/>
    <p:sldId id="268" r:id="rId18"/>
    <p:sldId id="263" r:id="rId19"/>
    <p:sldId id="303" r:id="rId20"/>
    <p:sldId id="308" r:id="rId21"/>
    <p:sldId id="304" r:id="rId22"/>
    <p:sldId id="307" r:id="rId23"/>
    <p:sldId id="305" r:id="rId24"/>
    <p:sldId id="306" r:id="rId25"/>
    <p:sldId id="309" r:id="rId26"/>
    <p:sldId id="298" r:id="rId27"/>
    <p:sldId id="264" r:id="rId28"/>
    <p:sldId id="299" r:id="rId29"/>
    <p:sldId id="269" r:id="rId30"/>
    <p:sldId id="300" r:id="rId31"/>
    <p:sldId id="277" r:id="rId32"/>
    <p:sldId id="279" r:id="rId33"/>
    <p:sldId id="278" r:id="rId34"/>
    <p:sldId id="310" r:id="rId35"/>
    <p:sldId id="311" r:id="rId36"/>
    <p:sldId id="312" r:id="rId37"/>
    <p:sldId id="313" r:id="rId38"/>
    <p:sldId id="316" r:id="rId39"/>
    <p:sldId id="317" r:id="rId40"/>
    <p:sldId id="318" r:id="rId41"/>
    <p:sldId id="319" r:id="rId42"/>
    <p:sldId id="314" r:id="rId43"/>
    <p:sldId id="315" r:id="rId44"/>
    <p:sldId id="302" r:id="rId45"/>
    <p:sldId id="275" r:id="rId46"/>
    <p:sldId id="297" r:id="rId47"/>
    <p:sldId id="280" r:id="rId48"/>
    <p:sldId id="257" r:id="rId49"/>
    <p:sldId id="281" r:id="rId50"/>
    <p:sldId id="28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p:cViewPr varScale="1">
        <p:scale>
          <a:sx n="77" d="100"/>
          <a:sy n="77" d="100"/>
        </p:scale>
        <p:origin x="1613" y="7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0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EB03C6-7553-4F92-B827-EB6BE89259DB}"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6D2010BE-327F-4AA5-9F7D-C2BA72BDCF5B}">
      <dgm:prSet phldrT="[Text]"/>
      <dgm:spPr/>
      <dgm:t>
        <a:bodyPr/>
        <a:lstStyle/>
        <a:p>
          <a:r>
            <a:rPr lang="en-US" dirty="0"/>
            <a:t>Volume</a:t>
          </a:r>
        </a:p>
      </dgm:t>
    </dgm:pt>
    <dgm:pt modelId="{6B421A22-6FBA-4D11-8475-1C8886B38987}" type="parTrans" cxnId="{6CBECF05-080D-47FB-89B4-D4514463A31D}">
      <dgm:prSet/>
      <dgm:spPr/>
      <dgm:t>
        <a:bodyPr/>
        <a:lstStyle/>
        <a:p>
          <a:endParaRPr lang="en-US"/>
        </a:p>
      </dgm:t>
    </dgm:pt>
    <dgm:pt modelId="{F154BCF2-1815-4668-8495-D6E2E94B6157}" type="sibTrans" cxnId="{6CBECF05-080D-47FB-89B4-D4514463A31D}">
      <dgm:prSet/>
      <dgm:spPr/>
      <dgm:t>
        <a:bodyPr/>
        <a:lstStyle/>
        <a:p>
          <a:endParaRPr lang="en-US"/>
        </a:p>
      </dgm:t>
    </dgm:pt>
    <dgm:pt modelId="{521BD757-8F30-40D7-8801-3116D6737458}">
      <dgm:prSet phldrT="[Text]" phldr="1"/>
      <dgm:spPr/>
      <dgm:t>
        <a:bodyPr/>
        <a:lstStyle/>
        <a:p>
          <a:endParaRPr lang="en-US" dirty="0"/>
        </a:p>
      </dgm:t>
    </dgm:pt>
    <dgm:pt modelId="{90A3856F-7F28-4934-A94C-CB89BB752064}" type="parTrans" cxnId="{A4230501-4C1F-4935-A6B4-2D331CD881F8}">
      <dgm:prSet/>
      <dgm:spPr/>
      <dgm:t>
        <a:bodyPr/>
        <a:lstStyle/>
        <a:p>
          <a:endParaRPr lang="en-US"/>
        </a:p>
      </dgm:t>
    </dgm:pt>
    <dgm:pt modelId="{E8CA4D75-5A21-419D-A02C-37EC86EC719F}" type="sibTrans" cxnId="{A4230501-4C1F-4935-A6B4-2D331CD881F8}">
      <dgm:prSet/>
      <dgm:spPr/>
      <dgm:t>
        <a:bodyPr/>
        <a:lstStyle/>
        <a:p>
          <a:endParaRPr lang="en-US"/>
        </a:p>
      </dgm:t>
    </dgm:pt>
    <dgm:pt modelId="{EA198E6E-6CD8-47A8-A881-1033E01F84F5}">
      <dgm:prSet phldrT="[Text]"/>
      <dgm:spPr/>
      <dgm:t>
        <a:bodyPr/>
        <a:lstStyle/>
        <a:p>
          <a:r>
            <a:rPr lang="en-US" dirty="0"/>
            <a:t>Velocity</a:t>
          </a:r>
        </a:p>
      </dgm:t>
    </dgm:pt>
    <dgm:pt modelId="{D69F8746-BB80-47D4-9824-6F21E1463D44}" type="parTrans" cxnId="{CAF33E1F-0CFE-4C9E-B9B2-589A7093624A}">
      <dgm:prSet/>
      <dgm:spPr/>
      <dgm:t>
        <a:bodyPr/>
        <a:lstStyle/>
        <a:p>
          <a:endParaRPr lang="en-US"/>
        </a:p>
      </dgm:t>
    </dgm:pt>
    <dgm:pt modelId="{FA036EF8-3995-443F-8F2B-2DB7B7D1E9BD}" type="sibTrans" cxnId="{CAF33E1F-0CFE-4C9E-B9B2-589A7093624A}">
      <dgm:prSet/>
      <dgm:spPr/>
      <dgm:t>
        <a:bodyPr/>
        <a:lstStyle/>
        <a:p>
          <a:endParaRPr lang="en-US"/>
        </a:p>
      </dgm:t>
    </dgm:pt>
    <dgm:pt modelId="{69F099B7-F342-4086-A936-6AA8D2A3AB61}">
      <dgm:prSet phldrT="[Text]"/>
      <dgm:spPr/>
      <dgm:t>
        <a:bodyPr/>
        <a:lstStyle/>
        <a:p>
          <a:r>
            <a:rPr lang="en-US" dirty="0"/>
            <a:t>Data Speed</a:t>
          </a:r>
        </a:p>
      </dgm:t>
    </dgm:pt>
    <dgm:pt modelId="{203495DD-5013-44F4-833B-394E6787E10A}" type="parTrans" cxnId="{5A44E9AD-0BA5-4BC9-9F39-A027D597A9F5}">
      <dgm:prSet/>
      <dgm:spPr/>
      <dgm:t>
        <a:bodyPr/>
        <a:lstStyle/>
        <a:p>
          <a:endParaRPr lang="en-US"/>
        </a:p>
      </dgm:t>
    </dgm:pt>
    <dgm:pt modelId="{79FBF82B-875C-42F4-A984-933D92EFFB2D}" type="sibTrans" cxnId="{5A44E9AD-0BA5-4BC9-9F39-A027D597A9F5}">
      <dgm:prSet/>
      <dgm:spPr/>
      <dgm:t>
        <a:bodyPr/>
        <a:lstStyle/>
        <a:p>
          <a:endParaRPr lang="en-US"/>
        </a:p>
      </dgm:t>
    </dgm:pt>
    <dgm:pt modelId="{E2CB0ABA-4D87-4FB1-98D1-494A57076288}">
      <dgm:prSet phldrT="[Text]" phldr="1"/>
      <dgm:spPr/>
      <dgm:t>
        <a:bodyPr/>
        <a:lstStyle/>
        <a:p>
          <a:endParaRPr lang="en-US" dirty="0"/>
        </a:p>
      </dgm:t>
    </dgm:pt>
    <dgm:pt modelId="{D41619B1-79CC-4D3F-B0FF-FAC3BD12392E}" type="parTrans" cxnId="{F6287D94-425A-4615-AC5D-FE13B017EC5A}">
      <dgm:prSet/>
      <dgm:spPr/>
      <dgm:t>
        <a:bodyPr/>
        <a:lstStyle/>
        <a:p>
          <a:endParaRPr lang="en-US"/>
        </a:p>
      </dgm:t>
    </dgm:pt>
    <dgm:pt modelId="{DF350E49-0B75-4785-9041-6721767E6AC8}" type="sibTrans" cxnId="{F6287D94-425A-4615-AC5D-FE13B017EC5A}">
      <dgm:prSet/>
      <dgm:spPr/>
      <dgm:t>
        <a:bodyPr/>
        <a:lstStyle/>
        <a:p>
          <a:endParaRPr lang="en-US"/>
        </a:p>
      </dgm:t>
    </dgm:pt>
    <dgm:pt modelId="{CC2539AC-50CC-43AD-BDA4-F30CC2507EAC}">
      <dgm:prSet phldrT="[Text]"/>
      <dgm:spPr/>
      <dgm:t>
        <a:bodyPr/>
        <a:lstStyle/>
        <a:p>
          <a:r>
            <a:rPr lang="en-US" dirty="0"/>
            <a:t>Variety</a:t>
          </a:r>
        </a:p>
      </dgm:t>
    </dgm:pt>
    <dgm:pt modelId="{F51159E8-4637-406A-A8E9-1AA89D3F0F2B}" type="parTrans" cxnId="{69966C53-6C3B-4AF2-AC71-8D37CE0714E8}">
      <dgm:prSet/>
      <dgm:spPr/>
      <dgm:t>
        <a:bodyPr/>
        <a:lstStyle/>
        <a:p>
          <a:endParaRPr lang="en-US"/>
        </a:p>
      </dgm:t>
    </dgm:pt>
    <dgm:pt modelId="{72116AC7-24B5-423F-A0EE-71ACE4C24106}" type="sibTrans" cxnId="{69966C53-6C3B-4AF2-AC71-8D37CE0714E8}">
      <dgm:prSet/>
      <dgm:spPr/>
      <dgm:t>
        <a:bodyPr/>
        <a:lstStyle/>
        <a:p>
          <a:endParaRPr lang="en-US"/>
        </a:p>
      </dgm:t>
    </dgm:pt>
    <dgm:pt modelId="{9BB34F4F-AB4C-42DB-81FE-A9C57C8E11FF}">
      <dgm:prSet phldrT="[Text]"/>
      <dgm:spPr/>
      <dgm:t>
        <a:bodyPr/>
        <a:lstStyle/>
        <a:p>
          <a:r>
            <a:rPr lang="en-US" dirty="0"/>
            <a:t>Data Types</a:t>
          </a:r>
        </a:p>
      </dgm:t>
    </dgm:pt>
    <dgm:pt modelId="{A361A20F-0BE2-4AF2-8662-F214CA9B3EBD}" type="parTrans" cxnId="{4B834C57-7D86-40B8-8A82-C22BE75F87C9}">
      <dgm:prSet/>
      <dgm:spPr/>
      <dgm:t>
        <a:bodyPr/>
        <a:lstStyle/>
        <a:p>
          <a:endParaRPr lang="en-US"/>
        </a:p>
      </dgm:t>
    </dgm:pt>
    <dgm:pt modelId="{5A1AD14F-E889-47D6-9336-025BC07DB09E}" type="sibTrans" cxnId="{4B834C57-7D86-40B8-8A82-C22BE75F87C9}">
      <dgm:prSet/>
      <dgm:spPr/>
      <dgm:t>
        <a:bodyPr/>
        <a:lstStyle/>
        <a:p>
          <a:endParaRPr lang="en-US"/>
        </a:p>
      </dgm:t>
    </dgm:pt>
    <dgm:pt modelId="{CB0E877E-2B10-4505-BF8F-98CF92B0FA4F}">
      <dgm:prSet phldrT="[Text]" phldr="1"/>
      <dgm:spPr/>
      <dgm:t>
        <a:bodyPr/>
        <a:lstStyle/>
        <a:p>
          <a:endParaRPr lang="en-US" dirty="0"/>
        </a:p>
      </dgm:t>
    </dgm:pt>
    <dgm:pt modelId="{2C9E7182-AF78-447C-9F18-C3E780A3E370}" type="parTrans" cxnId="{35287783-E857-4517-A19D-FD62AA2E6D2C}">
      <dgm:prSet/>
      <dgm:spPr/>
      <dgm:t>
        <a:bodyPr/>
        <a:lstStyle/>
        <a:p>
          <a:endParaRPr lang="en-US"/>
        </a:p>
      </dgm:t>
    </dgm:pt>
    <dgm:pt modelId="{DACB8A9A-3DF4-4FD5-AFBF-0CFF23E0FD7D}" type="sibTrans" cxnId="{35287783-E857-4517-A19D-FD62AA2E6D2C}">
      <dgm:prSet/>
      <dgm:spPr/>
      <dgm:t>
        <a:bodyPr/>
        <a:lstStyle/>
        <a:p>
          <a:endParaRPr lang="en-US"/>
        </a:p>
      </dgm:t>
    </dgm:pt>
    <dgm:pt modelId="{95ED9D4C-90F1-417A-9975-2BBCB11CF4B8}">
      <dgm:prSet phldrT="[Text]"/>
      <dgm:spPr/>
      <dgm:t>
        <a:bodyPr/>
        <a:lstStyle/>
        <a:p>
          <a:r>
            <a:rPr lang="en-US" dirty="0"/>
            <a:t>Data quantity</a:t>
          </a:r>
        </a:p>
      </dgm:t>
    </dgm:pt>
    <dgm:pt modelId="{45C3856E-C70C-4A1F-9837-39AF6C45CC32}" type="sibTrans" cxnId="{ABFCA80D-DABF-465C-811C-6F98A7969F19}">
      <dgm:prSet/>
      <dgm:spPr/>
      <dgm:t>
        <a:bodyPr/>
        <a:lstStyle/>
        <a:p>
          <a:endParaRPr lang="en-US"/>
        </a:p>
      </dgm:t>
    </dgm:pt>
    <dgm:pt modelId="{ACA59733-B3A2-4A80-9EE7-5625624151CD}" type="parTrans" cxnId="{ABFCA80D-DABF-465C-811C-6F98A7969F19}">
      <dgm:prSet/>
      <dgm:spPr/>
      <dgm:t>
        <a:bodyPr/>
        <a:lstStyle/>
        <a:p>
          <a:endParaRPr lang="en-US"/>
        </a:p>
      </dgm:t>
    </dgm:pt>
    <dgm:pt modelId="{35108FE6-CEE3-4CC9-AB1D-25FBBE7D5F32}" type="pres">
      <dgm:prSet presAssocID="{C0EB03C6-7553-4F92-B827-EB6BE89259DB}" presName="Name0" presStyleCnt="0">
        <dgm:presLayoutVars>
          <dgm:dir/>
          <dgm:resizeHandles val="exact"/>
        </dgm:presLayoutVars>
      </dgm:prSet>
      <dgm:spPr/>
    </dgm:pt>
    <dgm:pt modelId="{AA4E839F-21BF-493D-B041-3AF9F6626C2A}" type="pres">
      <dgm:prSet presAssocID="{6D2010BE-327F-4AA5-9F7D-C2BA72BDCF5B}" presName="node" presStyleLbl="node1" presStyleIdx="0" presStyleCnt="3">
        <dgm:presLayoutVars>
          <dgm:bulletEnabled val="1"/>
        </dgm:presLayoutVars>
      </dgm:prSet>
      <dgm:spPr/>
    </dgm:pt>
    <dgm:pt modelId="{773CB0E6-50F1-4605-8DA7-D120C330E3D9}" type="pres">
      <dgm:prSet presAssocID="{F154BCF2-1815-4668-8495-D6E2E94B6157}" presName="sibTrans" presStyleCnt="0"/>
      <dgm:spPr/>
    </dgm:pt>
    <dgm:pt modelId="{8ED7CFE9-0251-473E-BD11-557A2972CDC5}" type="pres">
      <dgm:prSet presAssocID="{EA198E6E-6CD8-47A8-A881-1033E01F84F5}" presName="node" presStyleLbl="node1" presStyleIdx="1" presStyleCnt="3">
        <dgm:presLayoutVars>
          <dgm:bulletEnabled val="1"/>
        </dgm:presLayoutVars>
      </dgm:prSet>
      <dgm:spPr/>
    </dgm:pt>
    <dgm:pt modelId="{B2146C8E-A316-48C9-97F0-176B13FF01B0}" type="pres">
      <dgm:prSet presAssocID="{FA036EF8-3995-443F-8F2B-2DB7B7D1E9BD}" presName="sibTrans" presStyleCnt="0"/>
      <dgm:spPr/>
    </dgm:pt>
    <dgm:pt modelId="{CD848EAC-AA89-4CCD-93C1-C61951C749D5}" type="pres">
      <dgm:prSet presAssocID="{CC2539AC-50CC-43AD-BDA4-F30CC2507EAC}" presName="node" presStyleLbl="node1" presStyleIdx="2" presStyleCnt="3">
        <dgm:presLayoutVars>
          <dgm:bulletEnabled val="1"/>
        </dgm:presLayoutVars>
      </dgm:prSet>
      <dgm:spPr/>
    </dgm:pt>
  </dgm:ptLst>
  <dgm:cxnLst>
    <dgm:cxn modelId="{A4230501-4C1F-4935-A6B4-2D331CD881F8}" srcId="{6D2010BE-327F-4AA5-9F7D-C2BA72BDCF5B}" destId="{521BD757-8F30-40D7-8801-3116D6737458}" srcOrd="1" destOrd="0" parTransId="{90A3856F-7F28-4934-A94C-CB89BB752064}" sibTransId="{E8CA4D75-5A21-419D-A02C-37EC86EC719F}"/>
    <dgm:cxn modelId="{6CBECF05-080D-47FB-89B4-D4514463A31D}" srcId="{C0EB03C6-7553-4F92-B827-EB6BE89259DB}" destId="{6D2010BE-327F-4AA5-9F7D-C2BA72BDCF5B}" srcOrd="0" destOrd="0" parTransId="{6B421A22-6FBA-4D11-8475-1C8886B38987}" sibTransId="{F154BCF2-1815-4668-8495-D6E2E94B6157}"/>
    <dgm:cxn modelId="{ABFCA80D-DABF-465C-811C-6F98A7969F19}" srcId="{6D2010BE-327F-4AA5-9F7D-C2BA72BDCF5B}" destId="{95ED9D4C-90F1-417A-9975-2BBCB11CF4B8}" srcOrd="0" destOrd="0" parTransId="{ACA59733-B3A2-4A80-9EE7-5625624151CD}" sibTransId="{45C3856E-C70C-4A1F-9837-39AF6C45CC32}"/>
    <dgm:cxn modelId="{CAF33E1F-0CFE-4C9E-B9B2-589A7093624A}" srcId="{C0EB03C6-7553-4F92-B827-EB6BE89259DB}" destId="{EA198E6E-6CD8-47A8-A881-1033E01F84F5}" srcOrd="1" destOrd="0" parTransId="{D69F8746-BB80-47D4-9824-6F21E1463D44}" sibTransId="{FA036EF8-3995-443F-8F2B-2DB7B7D1E9BD}"/>
    <dgm:cxn modelId="{A32F9F37-9B18-4D7E-A29E-EAF7CF89851E}" type="presOf" srcId="{6D2010BE-327F-4AA5-9F7D-C2BA72BDCF5B}" destId="{AA4E839F-21BF-493D-B041-3AF9F6626C2A}" srcOrd="0" destOrd="0" presId="urn:microsoft.com/office/officeart/2005/8/layout/hList6"/>
    <dgm:cxn modelId="{84CF7D44-AF32-4EC7-9F5C-01602662D3A6}" type="presOf" srcId="{CB0E877E-2B10-4505-BF8F-98CF92B0FA4F}" destId="{CD848EAC-AA89-4CCD-93C1-C61951C749D5}" srcOrd="0" destOrd="2" presId="urn:microsoft.com/office/officeart/2005/8/layout/hList6"/>
    <dgm:cxn modelId="{1664D54A-7706-465A-BB1D-8BD6034E1B65}" type="presOf" srcId="{EA198E6E-6CD8-47A8-A881-1033E01F84F5}" destId="{8ED7CFE9-0251-473E-BD11-557A2972CDC5}" srcOrd="0" destOrd="0" presId="urn:microsoft.com/office/officeart/2005/8/layout/hList6"/>
    <dgm:cxn modelId="{61DC7250-5E14-428B-BA50-388F4DE39FD8}" type="presOf" srcId="{C0EB03C6-7553-4F92-B827-EB6BE89259DB}" destId="{35108FE6-CEE3-4CC9-AB1D-25FBBE7D5F32}" srcOrd="0" destOrd="0" presId="urn:microsoft.com/office/officeart/2005/8/layout/hList6"/>
    <dgm:cxn modelId="{69966C53-6C3B-4AF2-AC71-8D37CE0714E8}" srcId="{C0EB03C6-7553-4F92-B827-EB6BE89259DB}" destId="{CC2539AC-50CC-43AD-BDA4-F30CC2507EAC}" srcOrd="2" destOrd="0" parTransId="{F51159E8-4637-406A-A8E9-1AA89D3F0F2B}" sibTransId="{72116AC7-24B5-423F-A0EE-71ACE4C24106}"/>
    <dgm:cxn modelId="{4B834C57-7D86-40B8-8A82-C22BE75F87C9}" srcId="{CC2539AC-50CC-43AD-BDA4-F30CC2507EAC}" destId="{9BB34F4F-AB4C-42DB-81FE-A9C57C8E11FF}" srcOrd="0" destOrd="0" parTransId="{A361A20F-0BE2-4AF2-8662-F214CA9B3EBD}" sibTransId="{5A1AD14F-E889-47D6-9336-025BC07DB09E}"/>
    <dgm:cxn modelId="{35287783-E857-4517-A19D-FD62AA2E6D2C}" srcId="{CC2539AC-50CC-43AD-BDA4-F30CC2507EAC}" destId="{CB0E877E-2B10-4505-BF8F-98CF92B0FA4F}" srcOrd="1" destOrd="0" parTransId="{2C9E7182-AF78-447C-9F18-C3E780A3E370}" sibTransId="{DACB8A9A-3DF4-4FD5-AFBF-0CFF23E0FD7D}"/>
    <dgm:cxn modelId="{F6287D94-425A-4615-AC5D-FE13B017EC5A}" srcId="{EA198E6E-6CD8-47A8-A881-1033E01F84F5}" destId="{E2CB0ABA-4D87-4FB1-98D1-494A57076288}" srcOrd="1" destOrd="0" parTransId="{D41619B1-79CC-4D3F-B0FF-FAC3BD12392E}" sibTransId="{DF350E49-0B75-4785-9041-6721767E6AC8}"/>
    <dgm:cxn modelId="{A775069F-48C4-413B-93E2-7D89277FEBBA}" type="presOf" srcId="{95ED9D4C-90F1-417A-9975-2BBCB11CF4B8}" destId="{AA4E839F-21BF-493D-B041-3AF9F6626C2A}" srcOrd="0" destOrd="1" presId="urn:microsoft.com/office/officeart/2005/8/layout/hList6"/>
    <dgm:cxn modelId="{452074A0-0F90-4066-AD0E-1CBD12483303}" type="presOf" srcId="{E2CB0ABA-4D87-4FB1-98D1-494A57076288}" destId="{8ED7CFE9-0251-473E-BD11-557A2972CDC5}" srcOrd="0" destOrd="2" presId="urn:microsoft.com/office/officeart/2005/8/layout/hList6"/>
    <dgm:cxn modelId="{0927D5A6-B14B-4749-BD2E-C744285C4085}" type="presOf" srcId="{521BD757-8F30-40D7-8801-3116D6737458}" destId="{AA4E839F-21BF-493D-B041-3AF9F6626C2A}" srcOrd="0" destOrd="2" presId="urn:microsoft.com/office/officeart/2005/8/layout/hList6"/>
    <dgm:cxn modelId="{9AF9A2A8-0081-41B4-9C27-B094D8B377A0}" type="presOf" srcId="{69F099B7-F342-4086-A936-6AA8D2A3AB61}" destId="{8ED7CFE9-0251-473E-BD11-557A2972CDC5}" srcOrd="0" destOrd="1" presId="urn:microsoft.com/office/officeart/2005/8/layout/hList6"/>
    <dgm:cxn modelId="{5A44E9AD-0BA5-4BC9-9F39-A027D597A9F5}" srcId="{EA198E6E-6CD8-47A8-A881-1033E01F84F5}" destId="{69F099B7-F342-4086-A936-6AA8D2A3AB61}" srcOrd="0" destOrd="0" parTransId="{203495DD-5013-44F4-833B-394E6787E10A}" sibTransId="{79FBF82B-875C-42F4-A984-933D92EFFB2D}"/>
    <dgm:cxn modelId="{870F26B2-357E-4AE4-B145-2172DB102C73}" type="presOf" srcId="{CC2539AC-50CC-43AD-BDA4-F30CC2507EAC}" destId="{CD848EAC-AA89-4CCD-93C1-C61951C749D5}" srcOrd="0" destOrd="0" presId="urn:microsoft.com/office/officeart/2005/8/layout/hList6"/>
    <dgm:cxn modelId="{434C01C7-636A-49F6-B029-AC901970362D}" type="presOf" srcId="{9BB34F4F-AB4C-42DB-81FE-A9C57C8E11FF}" destId="{CD848EAC-AA89-4CCD-93C1-C61951C749D5}" srcOrd="0" destOrd="1" presId="urn:microsoft.com/office/officeart/2005/8/layout/hList6"/>
    <dgm:cxn modelId="{88569930-B2B7-4403-B518-F2A59E74148D}" type="presParOf" srcId="{35108FE6-CEE3-4CC9-AB1D-25FBBE7D5F32}" destId="{AA4E839F-21BF-493D-B041-3AF9F6626C2A}" srcOrd="0" destOrd="0" presId="urn:microsoft.com/office/officeart/2005/8/layout/hList6"/>
    <dgm:cxn modelId="{9F8F4159-252B-4FFB-9E47-095ED48CC526}" type="presParOf" srcId="{35108FE6-CEE3-4CC9-AB1D-25FBBE7D5F32}" destId="{773CB0E6-50F1-4605-8DA7-D120C330E3D9}" srcOrd="1" destOrd="0" presId="urn:microsoft.com/office/officeart/2005/8/layout/hList6"/>
    <dgm:cxn modelId="{0B04FA8D-AD92-4A41-83EF-3A3ED670B18A}" type="presParOf" srcId="{35108FE6-CEE3-4CC9-AB1D-25FBBE7D5F32}" destId="{8ED7CFE9-0251-473E-BD11-557A2972CDC5}" srcOrd="2" destOrd="0" presId="urn:microsoft.com/office/officeart/2005/8/layout/hList6"/>
    <dgm:cxn modelId="{E4BB8E4D-49B6-4F53-A55C-E4CF87CE11E0}" type="presParOf" srcId="{35108FE6-CEE3-4CC9-AB1D-25FBBE7D5F32}" destId="{B2146C8E-A316-48C9-97F0-176B13FF01B0}" srcOrd="3" destOrd="0" presId="urn:microsoft.com/office/officeart/2005/8/layout/hList6"/>
    <dgm:cxn modelId="{17549181-059D-43E3-98C9-D0FB84EBF936}" type="presParOf" srcId="{35108FE6-CEE3-4CC9-AB1D-25FBBE7D5F32}" destId="{CD848EAC-AA89-4CCD-93C1-C61951C749D5}"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E839F-21BF-493D-B041-3AF9F6626C2A}">
      <dsp:nvSpPr>
        <dsp:cNvPr id="0" name=""/>
        <dsp:cNvSpPr/>
      </dsp:nvSpPr>
      <dsp:spPr>
        <a:xfrm rot="16200000">
          <a:off x="-841755" y="842748"/>
          <a:ext cx="4267200" cy="2581702"/>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0" tIns="0" rIns="274853" bIns="0" numCol="1" spcCol="1270" anchor="t" anchorCtr="0">
          <a:noAutofit/>
        </a:bodyPr>
        <a:lstStyle/>
        <a:p>
          <a:pPr marL="0" lvl="0" indent="0" algn="l" defTabSz="1911350">
            <a:lnSpc>
              <a:spcPct val="90000"/>
            </a:lnSpc>
            <a:spcBef>
              <a:spcPct val="0"/>
            </a:spcBef>
            <a:spcAft>
              <a:spcPct val="35000"/>
            </a:spcAft>
            <a:buNone/>
          </a:pPr>
          <a:r>
            <a:rPr lang="en-US" sz="4300" kern="1200" dirty="0"/>
            <a:t>Volume</a:t>
          </a:r>
        </a:p>
        <a:p>
          <a:pPr marL="285750" lvl="1" indent="-285750" algn="l" defTabSz="1511300">
            <a:lnSpc>
              <a:spcPct val="90000"/>
            </a:lnSpc>
            <a:spcBef>
              <a:spcPct val="0"/>
            </a:spcBef>
            <a:spcAft>
              <a:spcPct val="15000"/>
            </a:spcAft>
            <a:buChar char="•"/>
          </a:pPr>
          <a:r>
            <a:rPr lang="en-US" sz="3400" kern="1200" dirty="0"/>
            <a:t>Data quantity</a:t>
          </a:r>
        </a:p>
        <a:p>
          <a:pPr marL="285750" lvl="1" indent="-285750" algn="l" defTabSz="1511300">
            <a:lnSpc>
              <a:spcPct val="90000"/>
            </a:lnSpc>
            <a:spcBef>
              <a:spcPct val="0"/>
            </a:spcBef>
            <a:spcAft>
              <a:spcPct val="15000"/>
            </a:spcAft>
            <a:buChar char="•"/>
          </a:pPr>
          <a:endParaRPr lang="en-US" sz="3400" kern="1200" dirty="0"/>
        </a:p>
      </dsp:txBody>
      <dsp:txXfrm rot="5400000">
        <a:off x="994" y="853439"/>
        <a:ext cx="2581702" cy="2560320"/>
      </dsp:txXfrm>
    </dsp:sp>
    <dsp:sp modelId="{8ED7CFE9-0251-473E-BD11-557A2972CDC5}">
      <dsp:nvSpPr>
        <dsp:cNvPr id="0" name=""/>
        <dsp:cNvSpPr/>
      </dsp:nvSpPr>
      <dsp:spPr>
        <a:xfrm rot="16200000">
          <a:off x="1933575" y="842748"/>
          <a:ext cx="4267200" cy="2581702"/>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0" tIns="0" rIns="274853" bIns="0" numCol="1" spcCol="1270" anchor="t" anchorCtr="0">
          <a:noAutofit/>
        </a:bodyPr>
        <a:lstStyle/>
        <a:p>
          <a:pPr marL="0" lvl="0" indent="0" algn="l" defTabSz="1911350">
            <a:lnSpc>
              <a:spcPct val="90000"/>
            </a:lnSpc>
            <a:spcBef>
              <a:spcPct val="0"/>
            </a:spcBef>
            <a:spcAft>
              <a:spcPct val="35000"/>
            </a:spcAft>
            <a:buNone/>
          </a:pPr>
          <a:r>
            <a:rPr lang="en-US" sz="4300" kern="1200" dirty="0"/>
            <a:t>Velocity</a:t>
          </a:r>
        </a:p>
        <a:p>
          <a:pPr marL="285750" lvl="1" indent="-285750" algn="l" defTabSz="1511300">
            <a:lnSpc>
              <a:spcPct val="90000"/>
            </a:lnSpc>
            <a:spcBef>
              <a:spcPct val="0"/>
            </a:spcBef>
            <a:spcAft>
              <a:spcPct val="15000"/>
            </a:spcAft>
            <a:buChar char="•"/>
          </a:pPr>
          <a:r>
            <a:rPr lang="en-US" sz="3400" kern="1200" dirty="0"/>
            <a:t>Data Speed</a:t>
          </a:r>
        </a:p>
        <a:p>
          <a:pPr marL="285750" lvl="1" indent="-285750" algn="l" defTabSz="1511300">
            <a:lnSpc>
              <a:spcPct val="90000"/>
            </a:lnSpc>
            <a:spcBef>
              <a:spcPct val="0"/>
            </a:spcBef>
            <a:spcAft>
              <a:spcPct val="15000"/>
            </a:spcAft>
            <a:buChar char="•"/>
          </a:pPr>
          <a:endParaRPr lang="en-US" sz="3400" kern="1200" dirty="0"/>
        </a:p>
      </dsp:txBody>
      <dsp:txXfrm rot="5400000">
        <a:off x="2776324" y="853439"/>
        <a:ext cx="2581702" cy="2560320"/>
      </dsp:txXfrm>
    </dsp:sp>
    <dsp:sp modelId="{CD848EAC-AA89-4CCD-93C1-C61951C749D5}">
      <dsp:nvSpPr>
        <dsp:cNvPr id="0" name=""/>
        <dsp:cNvSpPr/>
      </dsp:nvSpPr>
      <dsp:spPr>
        <a:xfrm rot="16200000">
          <a:off x="4708905" y="842748"/>
          <a:ext cx="4267200" cy="2581702"/>
        </a:xfrm>
        <a:prstGeom prst="flowChartManualOperati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0" tIns="0" rIns="274853" bIns="0" numCol="1" spcCol="1270" anchor="t" anchorCtr="0">
          <a:noAutofit/>
        </a:bodyPr>
        <a:lstStyle/>
        <a:p>
          <a:pPr marL="0" lvl="0" indent="0" algn="l" defTabSz="1911350">
            <a:lnSpc>
              <a:spcPct val="90000"/>
            </a:lnSpc>
            <a:spcBef>
              <a:spcPct val="0"/>
            </a:spcBef>
            <a:spcAft>
              <a:spcPct val="35000"/>
            </a:spcAft>
            <a:buNone/>
          </a:pPr>
          <a:r>
            <a:rPr lang="en-US" sz="4300" kern="1200" dirty="0"/>
            <a:t>Variety</a:t>
          </a:r>
        </a:p>
        <a:p>
          <a:pPr marL="285750" lvl="1" indent="-285750" algn="l" defTabSz="1511300">
            <a:lnSpc>
              <a:spcPct val="90000"/>
            </a:lnSpc>
            <a:spcBef>
              <a:spcPct val="0"/>
            </a:spcBef>
            <a:spcAft>
              <a:spcPct val="15000"/>
            </a:spcAft>
            <a:buChar char="•"/>
          </a:pPr>
          <a:r>
            <a:rPr lang="en-US" sz="3400" kern="1200" dirty="0"/>
            <a:t>Data Types</a:t>
          </a:r>
        </a:p>
        <a:p>
          <a:pPr marL="285750" lvl="1" indent="-285750" algn="l" defTabSz="1511300">
            <a:lnSpc>
              <a:spcPct val="90000"/>
            </a:lnSpc>
            <a:spcBef>
              <a:spcPct val="0"/>
            </a:spcBef>
            <a:spcAft>
              <a:spcPct val="15000"/>
            </a:spcAft>
            <a:buChar char="•"/>
          </a:pPr>
          <a:endParaRPr lang="en-US" sz="3400" kern="1200" dirty="0"/>
        </a:p>
      </dsp:txBody>
      <dsp:txXfrm rot="5400000">
        <a:off x="5551654" y="853439"/>
        <a:ext cx="2581702" cy="256032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4"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596420D-EB13-45F3-9E26-D51A0D78D6AE}" type="datetimeFigureOut">
              <a:rPr lang="en-IN" smtClean="0"/>
              <a:t>03-01-2019</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E75FF-B3E8-4535-BDE3-14BA9BBEA98C}" type="slidenum">
              <a:rPr lang="en-IN" smtClean="0"/>
              <a:t>‹#›</a:t>
            </a:fld>
            <a:endParaRPr lang="en-IN"/>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4B29D9-1AED-446F-87CA-4C2BAE8824B0}" type="datetimeFigureOut">
              <a:rPr lang="en-US" smtClean="0"/>
              <a:pPr/>
              <a:t>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DFF6FF-AF16-4011-8C55-9B5195BFB3CC}" type="slidenum">
              <a:rPr lang="en-US" smtClean="0"/>
              <a:pPr/>
              <a:t>‹#›</a:t>
            </a:fld>
            <a:endParaRPr lang="en-US"/>
          </a:p>
        </p:txBody>
      </p:sp>
    </p:spTree>
    <p:extLst>
      <p:ext uri="{BB962C8B-B14F-4D97-AF65-F5344CB8AC3E}">
        <p14:creationId xmlns:p14="http://schemas.microsoft.com/office/powerpoint/2010/main" val="227103183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31DFF6FF-AF16-4011-8C55-9B5195BFB3CC}" type="slidenum">
              <a:rPr lang="en-US" smtClean="0"/>
              <a:pPr/>
              <a:t>1</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bwMode="auto">
          <a:noFill/>
          <a:ln>
            <a:solidFill>
              <a:srgbClr val="000000"/>
            </a:solidFill>
            <a:miter lim="800000"/>
            <a:headEnd/>
            <a:tailEnd/>
          </a:ln>
        </p:spPr>
      </p:sp>
      <p:sp>
        <p:nvSpPr>
          <p:cNvPr id="47107"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87830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1DFF6FF-AF16-4011-8C55-9B5195BFB3CC}" type="slidenum">
              <a:rPr lang="en-US" smtClean="0"/>
              <a:pPr/>
              <a:t>38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0218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30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dirty="0"/>
          </a:p>
          <a:p>
            <a:pPr eaLnBrk="1" hangingPunct="1"/>
            <a:endParaRPr lang="en-US" dirty="0"/>
          </a:p>
          <a:p>
            <a:pPr eaLnBrk="1" hangingPunct="1"/>
            <a:r>
              <a:rPr lang="en-US" dirty="0"/>
              <a:t>Quote practical examples</a:t>
            </a:r>
          </a:p>
          <a:p>
            <a:pPr eaLnBrk="1" hangingPunct="1"/>
            <a:endParaRPr lang="en-US" dirty="0"/>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181505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120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952134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TextEdit="1"/>
          </p:cNvSpPr>
          <p:nvPr>
            <p:ph type="sldImg"/>
          </p:nvPr>
        </p:nvSpPr>
        <p:spPr bwMode="auto">
          <a:noFill/>
          <a:ln>
            <a:solidFill>
              <a:srgbClr val="000000"/>
            </a:solidFill>
            <a:miter lim="800000"/>
            <a:headEnd/>
            <a:tailEnd/>
          </a:ln>
        </p:spPr>
      </p:sp>
      <p:sp>
        <p:nvSpPr>
          <p:cNvPr id="35843"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33502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6</a:t>
            </a:fld>
            <a:endParaRPr lang="en-US"/>
          </a:p>
        </p:txBody>
      </p:sp>
      <p:sp>
        <p:nvSpPr>
          <p:cNvPr id="68611" name="Rectangle 2"/>
          <p:cNvSpPr>
            <a:spLocks noGrp="1" noRot="1" noChangeAspect="1" noChangeArrowheads="1" noTextEdit="1"/>
          </p:cNvSpPr>
          <p:nvPr>
            <p:ph type="sldImg"/>
          </p:nvPr>
        </p:nvSpPr>
        <p:spPr>
          <a:xfrm>
            <a:off x="1147763" y="687388"/>
            <a:ext cx="4567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a:p>
        </p:txBody>
      </p:sp>
      <p:sp>
        <p:nvSpPr>
          <p:cNvPr id="5" name="Footer Placeholder 4"/>
          <p:cNvSpPr>
            <a:spLocks noGrp="1"/>
          </p:cNvSpPr>
          <p:nvPr>
            <p:ph type="ftr" sz="quarter" idx="10"/>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err="1"/>
              <a:t>Acco.to</a:t>
            </a:r>
            <a:r>
              <a:rPr lang="en-US" dirty="0"/>
              <a:t> IBM</a:t>
            </a:r>
          </a:p>
        </p:txBody>
      </p:sp>
      <p:sp>
        <p:nvSpPr>
          <p:cNvPr id="36868" name="Slide Number Placeholder 3"/>
          <p:cNvSpPr txBox="1">
            <a:spLocks noGrp="1"/>
          </p:cNvSpPr>
          <p:nvPr/>
        </p:nvSpPr>
        <p:spPr bwMode="auto">
          <a:xfrm>
            <a:off x="3884613" y="8685213"/>
            <a:ext cx="2971800" cy="458787"/>
          </a:xfrm>
          <a:prstGeom prst="rect">
            <a:avLst/>
          </a:prstGeom>
          <a:noFill/>
          <a:ln w="9525">
            <a:noFill/>
            <a:miter lim="800000"/>
            <a:headEnd/>
            <a:tailEnd/>
          </a:ln>
        </p:spPr>
        <p:txBody>
          <a:bodyPr anchor="b"/>
          <a:lstStyle/>
          <a:p>
            <a:pPr algn="r" eaLnBrk="1" hangingPunct="1"/>
            <a:fld id="{D5FDDC65-440E-4FAE-B300-DF9A48971D20}" type="slidenum">
              <a:rPr lang="en-US" sz="1200">
                <a:latin typeface="Calibri" pitchFamily="34" charset="0"/>
              </a:rPr>
              <a:pPr algn="r" eaLnBrk="1" hangingPunct="1"/>
              <a:t>10</a:t>
            </a:fld>
            <a:endParaRPr lang="en-US" sz="1200">
              <a:latin typeface="Calibri" pitchFamily="34" charset="0"/>
            </a:endParaRPr>
          </a:p>
        </p:txBody>
      </p:sp>
      <p:sp>
        <p:nvSpPr>
          <p:cNvPr id="5" name="Footer Placeholder 4"/>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21822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IN"/>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400">
                <a:solidFill>
                  <a:schemeClr val="tx1"/>
                </a:solidFill>
                <a:latin typeface="Arial" charset="0"/>
              </a:defRPr>
            </a:lvl1pPr>
            <a:lvl2pPr marL="742950" indent="-285750" eaLnBrk="0" hangingPunct="0">
              <a:defRPr sz="1400">
                <a:solidFill>
                  <a:schemeClr val="tx1"/>
                </a:solidFill>
                <a:latin typeface="Arial" charset="0"/>
              </a:defRPr>
            </a:lvl2pPr>
            <a:lvl3pPr marL="1143000" indent="-228600" eaLnBrk="0" hangingPunct="0">
              <a:defRPr sz="1400">
                <a:solidFill>
                  <a:schemeClr val="tx1"/>
                </a:solidFill>
                <a:latin typeface="Arial" charset="0"/>
              </a:defRPr>
            </a:lvl3pPr>
            <a:lvl4pPr marL="1600200" indent="-228600" eaLnBrk="0" hangingPunct="0">
              <a:defRPr sz="1400">
                <a:solidFill>
                  <a:schemeClr val="tx1"/>
                </a:solidFill>
                <a:latin typeface="Arial" charset="0"/>
              </a:defRPr>
            </a:lvl4pPr>
            <a:lvl5pPr marL="2057400" indent="-228600" eaLnBrk="0" hangingPunct="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eaLnBrk="1" hangingPunct="1"/>
            <a:fld id="{BF573FFE-29C6-4E5F-8CF1-61A9B216E662}" type="slidenum">
              <a:rPr lang="en-IN" sz="1200" smtClean="0"/>
              <a:pPr eaLnBrk="1" hangingPunct="1"/>
              <a:t>11</a:t>
            </a:fld>
            <a:endParaRPr lang="en-IN" sz="1200"/>
          </a:p>
        </p:txBody>
      </p:sp>
      <p:sp>
        <p:nvSpPr>
          <p:cNvPr id="5" name="Footer Placeholder 4"/>
          <p:cNvSpPr>
            <a:spLocks noGrp="1"/>
          </p:cNvSpPr>
          <p:nvPr>
            <p:ph type="ftr" sz="quarter" idx="10"/>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슬라이드 이미지 개체 틀 1"/>
          <p:cNvSpPr>
            <a:spLocks noGrp="1" noRot="1" noChangeAspect="1" noTextEdit="1"/>
          </p:cNvSpPr>
          <p:nvPr>
            <p:ph type="sldImg"/>
          </p:nvPr>
        </p:nvSpPr>
        <p:spPr bwMode="auto">
          <a:noFill/>
          <a:ln>
            <a:solidFill>
              <a:srgbClr val="000000"/>
            </a:solidFill>
            <a:miter lim="800000"/>
            <a:headEnd/>
            <a:tailEnd/>
          </a:ln>
        </p:spPr>
      </p:sp>
      <p:sp>
        <p:nvSpPr>
          <p:cNvPr id="37891" name="슬라이드 노트 개체 틀 2"/>
          <p:cNvSpPr>
            <a:spLocks noGrp="1"/>
          </p:cNvSpPr>
          <p:nvPr>
            <p:ph type="body" idx="1"/>
          </p:nvPr>
        </p:nvSpPr>
        <p:spPr bwMode="auto">
          <a:noFill/>
        </p:spPr>
        <p:txBody>
          <a:bodyPr wrap="square" numCol="1" anchor="t" anchorCtr="0" compatLnSpc="1">
            <a:prstTxWarp prst="textNoShape">
              <a:avLst/>
            </a:prstTxWarp>
          </a:bodyPr>
          <a:lstStyle/>
          <a:p>
            <a:endParaRPr lang="ko-KR" altLang="en-US"/>
          </a:p>
        </p:txBody>
      </p:sp>
      <p:sp>
        <p:nvSpPr>
          <p:cNvPr id="37892" name="슬라이드 번호 개체 틀 3"/>
          <p:cNvSpPr>
            <a:spLocks noGrp="1"/>
          </p:cNvSpPr>
          <p:nvPr>
            <p:ph type="sldNum" sz="quarter" idx="5"/>
          </p:nvPr>
        </p:nvSpPr>
        <p:spPr bwMode="auto">
          <a:noFill/>
          <a:ln>
            <a:miter lim="800000"/>
            <a:headEnd/>
            <a:tailEnd/>
          </a:ln>
        </p:spPr>
        <p:txBody>
          <a:bodyPr/>
          <a:lstStyle/>
          <a:p>
            <a:fld id="{33016D30-4BD0-43C7-B9B8-FD3DA9A427EA}" type="slidenum">
              <a:rPr lang="ko-KR" altLang="en-US" smtClean="0"/>
              <a:pPr/>
              <a:t>18</a:t>
            </a:fld>
            <a:endParaRPr lang="ko-KR" altLang="en-US"/>
          </a:p>
        </p:txBody>
      </p:sp>
      <p:sp>
        <p:nvSpPr>
          <p:cNvPr id="5" name="Footer Placeholder 4"/>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4150445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TextEdit="1"/>
          </p:cNvSpPr>
          <p:nvPr>
            <p:ph type="sldImg"/>
          </p:nvPr>
        </p:nvSpPr>
        <p:spPr bwMode="auto">
          <a:noFill/>
          <a:ln>
            <a:solidFill>
              <a:srgbClr val="000000"/>
            </a:solidFill>
            <a:miter lim="800000"/>
            <a:headEnd/>
            <a:tailEnd/>
          </a:ln>
        </p:spPr>
      </p:sp>
      <p:sp>
        <p:nvSpPr>
          <p:cNvPr id="38915"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21266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55404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TextEdit="1"/>
          </p:cNvSpPr>
          <p:nvPr>
            <p:ph type="sldImg"/>
          </p:nvPr>
        </p:nvSpPr>
        <p:spPr bwMode="auto">
          <a:noFill/>
          <a:ln>
            <a:solidFill>
              <a:srgbClr val="000000"/>
            </a:solidFill>
            <a:miter lim="800000"/>
            <a:headEnd/>
            <a:tailEnd/>
          </a:ln>
        </p:spPr>
      </p:sp>
      <p:sp>
        <p:nvSpPr>
          <p:cNvPr id="4505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Footer Placeholder 3"/>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99275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a:prstGeom prst="rect">
            <a:avLst/>
          </a:prstGeo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a:prstGeom prst="rect">
            <a:avLst/>
          </a:prstGeo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772B5304-046A-45B9-8D1E-74F9FDCD5EDB}" type="datetime1">
              <a:rPr lang="en-US" smtClean="0"/>
              <a:t>1/3/2019</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r>
              <a:rPr lang="en-US"/>
              <a:t>JECRC UNIVERSITY</a:t>
            </a:r>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8915F922-21A3-466F-8543-0AC6D2D315E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a:prstGeom prst="rect">
            <a:avLst/>
          </a:prstGeom>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600200"/>
            <a:ext cx="7467600" cy="4873752"/>
          </a:xfrm>
          <a:prstGeom prst="rect">
            <a:avLst/>
          </a:prstGeo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C38CA60-19A0-4908-946B-0AFDD3723C73}" type="datetime1">
              <a:rPr lang="en-US" smtClean="0"/>
              <a:t>1/3/2019</a:t>
            </a:fld>
            <a:endParaRPr lang="en-US"/>
          </a:p>
        </p:txBody>
      </p:sp>
      <p:sp>
        <p:nvSpPr>
          <p:cNvPr id="5" name="Footer Placeholder 4"/>
          <p:cNvSpPr>
            <a:spLocks noGrp="1"/>
          </p:cNvSpPr>
          <p:nvPr>
            <p:ph type="ftr" sz="quarter" idx="11"/>
          </p:nvPr>
        </p:nvSpPr>
        <p:spPr/>
        <p:txBody>
          <a:bodyPr/>
          <a:lstStyle/>
          <a:p>
            <a:r>
              <a:rPr lang="en-US"/>
              <a:t>JECRC UNIVERSITY</a:t>
            </a:r>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a:prstGeom prst="rect">
            <a:avLst/>
          </a:prstGeo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40D544BC-3F76-4426-AEF1-AAE20D516B2A}" type="datetime1">
              <a:rPr lang="en-US" smtClean="0"/>
              <a:t>1/3/2019</a:t>
            </a:fld>
            <a:endParaRPr lang="en-US"/>
          </a:p>
        </p:txBody>
      </p:sp>
      <p:sp>
        <p:nvSpPr>
          <p:cNvPr id="5" name="Footer Placeholder 4"/>
          <p:cNvSpPr>
            <a:spLocks noGrp="1"/>
          </p:cNvSpPr>
          <p:nvPr>
            <p:ph type="ftr" sz="quarter" idx="11"/>
          </p:nvPr>
        </p:nvSpPr>
        <p:spPr/>
        <p:txBody>
          <a:bodyPr/>
          <a:lstStyle/>
          <a:p>
            <a:r>
              <a:rPr lang="en-US"/>
              <a:t>JECRC UNIVERSITY</a:t>
            </a:r>
          </a:p>
        </p:txBody>
      </p:sp>
      <p:sp>
        <p:nvSpPr>
          <p:cNvPr id="6" name="Slide Number Placeholder 5"/>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600200"/>
            <a:ext cx="7467600" cy="4873752"/>
          </a:xfrm>
          <a:prstGeom prst="rect">
            <a:avLst/>
          </a:prstGeom>
        </p:spPr>
        <p:txBody>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Date Placeholder 6"/>
          <p:cNvSpPr>
            <a:spLocks noGrp="1"/>
          </p:cNvSpPr>
          <p:nvPr>
            <p:ph type="dt" sz="half" idx="14"/>
          </p:nvPr>
        </p:nvSpPr>
        <p:spPr/>
        <p:txBody>
          <a:bodyPr rtlCol="0"/>
          <a:lstStyle/>
          <a:p>
            <a:fld id="{C1C062F9-17A5-490D-B23F-9E758E89B017}" type="datetime1">
              <a:rPr lang="en-US" smtClean="0"/>
              <a:t>1/3/2019</a:t>
            </a:fld>
            <a:endParaRPr lang="en-US"/>
          </a:p>
        </p:txBody>
      </p:sp>
      <p:sp>
        <p:nvSpPr>
          <p:cNvPr id="9" name="Slide Number Placeholder 8"/>
          <p:cNvSpPr>
            <a:spLocks noGrp="1"/>
          </p:cNvSpPr>
          <p:nvPr>
            <p:ph type="sldNum" sz="quarter" idx="15"/>
          </p:nvPr>
        </p:nvSpPr>
        <p:spPr/>
        <p:txBody>
          <a:bodyPr rtlCol="0"/>
          <a:lstStyle/>
          <a:p>
            <a:fld id="{8915F922-21A3-466F-8543-0AC6D2D315E4}" type="slidenum">
              <a:rPr lang="en-US" smtClean="0"/>
              <a:pPr/>
              <a:t>‹#›</a:t>
            </a:fld>
            <a:endParaRPr lang="en-US"/>
          </a:p>
        </p:txBody>
      </p:sp>
      <p:sp>
        <p:nvSpPr>
          <p:cNvPr id="10" name="Footer Placeholder 9"/>
          <p:cNvSpPr>
            <a:spLocks noGrp="1"/>
          </p:cNvSpPr>
          <p:nvPr>
            <p:ph type="ftr" sz="quarter" idx="16"/>
          </p:nvPr>
        </p:nvSpPr>
        <p:spPr/>
        <p:txBody>
          <a:bodyPr rtlCol="0"/>
          <a:lstStyle/>
          <a:p>
            <a:r>
              <a:rPr lang="en-US"/>
              <a:t>JECRC UNIVERSITY</a:t>
            </a:r>
          </a:p>
        </p:txBody>
      </p:sp>
      <p:pic>
        <p:nvPicPr>
          <p:cNvPr id="4" name="Picture 3">
            <a:extLst>
              <a:ext uri="{FF2B5EF4-FFF2-40B4-BE49-F238E27FC236}">
                <a16:creationId xmlns:a16="http://schemas.microsoft.com/office/drawing/2014/main" id="{4E23A31E-30A4-4DAD-9AB0-AAC5791C14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9000" y="255595"/>
            <a:ext cx="1194816" cy="113087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a:prstGeom prst="rect">
            <a:avLst/>
          </a:prstGeo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a:prstGeom prst="rect">
            <a:avLst/>
          </a:prstGeo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65E1C379-5A88-43CB-8E55-9A75E651D435}" type="datetime1">
              <a:rPr lang="en-US" smtClean="0"/>
              <a:t>1/3/2019</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r>
              <a:rPr lang="en-US"/>
              <a:t>JECRC UNIVERSITY</a:t>
            </a:r>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8915F922-21A3-466F-8543-0AC6D2D315E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B297036-0C6B-4D89-8451-08CC33C7C503}" type="datetime1">
              <a:rPr lang="en-US" smtClean="0"/>
              <a:t>1/3/2019</a:t>
            </a:fld>
            <a:endParaRPr lang="en-US"/>
          </a:p>
        </p:txBody>
      </p:sp>
      <p:sp>
        <p:nvSpPr>
          <p:cNvPr id="6" name="Footer Placeholder 5"/>
          <p:cNvSpPr>
            <a:spLocks noGrp="1"/>
          </p:cNvSpPr>
          <p:nvPr>
            <p:ph type="ftr" sz="quarter" idx="11"/>
          </p:nvPr>
        </p:nvSpPr>
        <p:spPr/>
        <p:txBody>
          <a:bodyPr/>
          <a:lstStyle/>
          <a:p>
            <a:r>
              <a:rPr lang="en-US"/>
              <a:t>JECRC UNIVERSITY</a:t>
            </a:r>
          </a:p>
        </p:txBody>
      </p:sp>
      <p:sp>
        <p:nvSpPr>
          <p:cNvPr id="7" name="Slide Number Placeholder 6"/>
          <p:cNvSpPr>
            <a:spLocks noGrp="1"/>
          </p:cNvSpPr>
          <p:nvPr>
            <p:ph type="sldNum" sz="quarter" idx="12"/>
          </p:nvPr>
        </p:nvSpPr>
        <p:spPr/>
        <p:txBody>
          <a:bodyPr/>
          <a:lstStyle/>
          <a:p>
            <a:fld id="{8915F922-21A3-466F-8543-0AC6D2D315E4}" type="slidenum">
              <a:rPr lang="en-US" smtClean="0"/>
              <a:pPr/>
              <a:t>‹#›</a:t>
            </a:fld>
            <a:endParaRPr lang="en-US"/>
          </a:p>
        </p:txBody>
      </p:sp>
      <p:sp>
        <p:nvSpPr>
          <p:cNvPr id="9" name="Content Placeholder 8"/>
          <p:cNvSpPr>
            <a:spLocks noGrp="1"/>
          </p:cNvSpPr>
          <p:nvPr>
            <p:ph sz="quarter" idx="1"/>
          </p:nvPr>
        </p:nvSpPr>
        <p:spPr>
          <a:xfrm>
            <a:off x="457200" y="1600200"/>
            <a:ext cx="3657600" cy="457200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a:prstGeom prst="rect">
            <a:avLst/>
          </a:prstGeo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96486BD1-C51C-4767-BE8C-67C3D8899B62}" type="datetime1">
              <a:rPr lang="en-US" smtClean="0"/>
              <a:t>1/3/2019</a:t>
            </a:fld>
            <a:endParaRPr lang="en-US"/>
          </a:p>
        </p:txBody>
      </p:sp>
      <p:sp>
        <p:nvSpPr>
          <p:cNvPr id="8" name="Footer Placeholder 7"/>
          <p:cNvSpPr>
            <a:spLocks noGrp="1"/>
          </p:cNvSpPr>
          <p:nvPr>
            <p:ph type="ftr" sz="quarter" idx="11"/>
          </p:nvPr>
        </p:nvSpPr>
        <p:spPr/>
        <p:txBody>
          <a:bodyPr/>
          <a:lstStyle/>
          <a:p>
            <a:r>
              <a:rPr lang="en-US"/>
              <a:t>JECRC UNIVERSITY</a:t>
            </a:r>
          </a:p>
        </p:txBody>
      </p:sp>
      <p:sp>
        <p:nvSpPr>
          <p:cNvPr id="9" name="Slide Number Placeholder 8"/>
          <p:cNvSpPr>
            <a:spLocks noGrp="1"/>
          </p:cNvSpPr>
          <p:nvPr>
            <p:ph type="sldNum" sz="quarter" idx="12"/>
          </p:nvPr>
        </p:nvSpPr>
        <p:spPr/>
        <p:txBody>
          <a:bodyPr/>
          <a:lstStyle/>
          <a:p>
            <a:fld id="{8915F922-21A3-466F-8543-0AC6D2D315E4}" type="slidenum">
              <a:rPr lang="en-US" smtClean="0"/>
              <a:pPr/>
              <a:t>‹#›</a:t>
            </a:fld>
            <a:endParaRPr lang="en-US"/>
          </a:p>
        </p:txBody>
      </p:sp>
      <p:sp>
        <p:nvSpPr>
          <p:cNvPr id="11" name="Content Placeholder 10"/>
          <p:cNvSpPr>
            <a:spLocks noGrp="1"/>
          </p:cNvSpPr>
          <p:nvPr>
            <p:ph sz="quarter" idx="2"/>
          </p:nvPr>
        </p:nvSpPr>
        <p:spPr>
          <a:xfrm>
            <a:off x="457200" y="2362200"/>
            <a:ext cx="3657600" cy="388620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a:prstGeom prst="rect">
            <a:avLst/>
          </a:prstGeom>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3086369C-24B1-4429-A972-070FE6E865E7}" type="datetime1">
              <a:rPr lang="en-US" smtClean="0"/>
              <a:t>1/3/2019</a:t>
            </a:fld>
            <a:endParaRPr lang="en-US"/>
          </a:p>
        </p:txBody>
      </p:sp>
      <p:sp>
        <p:nvSpPr>
          <p:cNvPr id="7" name="Slide Number Placeholder 6"/>
          <p:cNvSpPr>
            <a:spLocks noGrp="1"/>
          </p:cNvSpPr>
          <p:nvPr>
            <p:ph type="sldNum" sz="quarter" idx="11"/>
          </p:nvPr>
        </p:nvSpPr>
        <p:spPr/>
        <p:txBody>
          <a:bodyPr rtlCol="0"/>
          <a:lstStyle/>
          <a:p>
            <a:fld id="{8915F922-21A3-466F-8543-0AC6D2D315E4}" type="slidenum">
              <a:rPr lang="en-US" smtClean="0"/>
              <a:pPr/>
              <a:t>‹#›</a:t>
            </a:fld>
            <a:endParaRPr lang="en-US"/>
          </a:p>
        </p:txBody>
      </p:sp>
      <p:sp>
        <p:nvSpPr>
          <p:cNvPr id="8" name="Footer Placeholder 7"/>
          <p:cNvSpPr>
            <a:spLocks noGrp="1"/>
          </p:cNvSpPr>
          <p:nvPr>
            <p:ph type="ftr" sz="quarter" idx="12"/>
          </p:nvPr>
        </p:nvSpPr>
        <p:spPr/>
        <p:txBody>
          <a:bodyPr rtlCol="0"/>
          <a:lstStyle/>
          <a:p>
            <a:r>
              <a:rPr lang="en-US"/>
              <a:t>JECRC UNIVERSITY</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E7427-6984-463D-B375-AB150457420D}" type="datetime1">
              <a:rPr lang="en-US" smtClean="0"/>
              <a:t>1/3/2019</a:t>
            </a:fld>
            <a:endParaRPr lang="en-US"/>
          </a:p>
        </p:txBody>
      </p:sp>
      <p:sp>
        <p:nvSpPr>
          <p:cNvPr id="3" name="Footer Placeholder 2"/>
          <p:cNvSpPr>
            <a:spLocks noGrp="1"/>
          </p:cNvSpPr>
          <p:nvPr>
            <p:ph type="ftr" sz="quarter" idx="11"/>
          </p:nvPr>
        </p:nvSpPr>
        <p:spPr/>
        <p:txBody>
          <a:bodyPr/>
          <a:lstStyle/>
          <a:p>
            <a:r>
              <a:rPr lang="en-US"/>
              <a:t>JECRC UNIVERSITY</a:t>
            </a:r>
          </a:p>
        </p:txBody>
      </p:sp>
      <p:sp>
        <p:nvSpPr>
          <p:cNvPr id="4" name="Slide Number Placeholder 3"/>
          <p:cNvSpPr>
            <a:spLocks noGrp="1"/>
          </p:cNvSpPr>
          <p:nvPr>
            <p:ph type="sldNum" sz="quarter" idx="12"/>
          </p:nvPr>
        </p:nvSpPr>
        <p:spPr/>
        <p:txBody>
          <a:bodyPr/>
          <a:lstStyle/>
          <a:p>
            <a:fld id="{8915F922-21A3-466F-8543-0AC6D2D315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a:prstGeom prst="rect">
            <a:avLst/>
          </a:prstGeo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a:prstGeom prst="rect">
            <a:avLst/>
          </a:prstGeo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a:prstGeom prst="rect">
            <a:avLst/>
          </a:prstGeo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255E95C3-3CBF-470C-829E-B0C83FF8D018}" type="datetime1">
              <a:rPr lang="en-US" smtClean="0"/>
              <a:t>1/3/2019</a:t>
            </a:fld>
            <a:endParaRPr lang="en-US"/>
          </a:p>
        </p:txBody>
      </p:sp>
      <p:sp>
        <p:nvSpPr>
          <p:cNvPr id="22" name="Slide Number Placeholder 21"/>
          <p:cNvSpPr>
            <a:spLocks noGrp="1"/>
          </p:cNvSpPr>
          <p:nvPr>
            <p:ph type="sldNum" sz="quarter" idx="15"/>
          </p:nvPr>
        </p:nvSpPr>
        <p:spPr/>
        <p:txBody>
          <a:bodyPr rtlCol="0"/>
          <a:lstStyle/>
          <a:p>
            <a:fld id="{8915F922-21A3-466F-8543-0AC6D2D315E4}" type="slidenum">
              <a:rPr lang="en-US" smtClean="0"/>
              <a:pPr/>
              <a:t>‹#›</a:t>
            </a:fld>
            <a:endParaRPr lang="en-US"/>
          </a:p>
        </p:txBody>
      </p:sp>
      <p:sp>
        <p:nvSpPr>
          <p:cNvPr id="23" name="Footer Placeholder 22"/>
          <p:cNvSpPr>
            <a:spLocks noGrp="1"/>
          </p:cNvSpPr>
          <p:nvPr>
            <p:ph type="ftr" sz="quarter" idx="16"/>
          </p:nvPr>
        </p:nvSpPr>
        <p:spPr/>
        <p:txBody>
          <a:bodyPr rtlCol="0"/>
          <a:lstStyle/>
          <a:p>
            <a:r>
              <a:rPr lang="en-US"/>
              <a:t>JECRC UNIVERSITY</a:t>
            </a: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a:prstGeom prst="rect">
            <a:avLst/>
          </a:prstGeo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prstGeom prst="rect">
            <a:avLst/>
          </a:prstGeo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a:prstGeom prst="rect">
            <a:avLst/>
          </a:prstGeo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E7665383-007D-4962-9EC0-7D80E1600CCF}" type="datetime1">
              <a:rPr lang="en-US" smtClean="0"/>
              <a:t>1/3/2019</a:t>
            </a:fld>
            <a:endParaRPr lang="en-US"/>
          </a:p>
        </p:txBody>
      </p:sp>
      <p:sp>
        <p:nvSpPr>
          <p:cNvPr id="18" name="Slide Number Placeholder 17"/>
          <p:cNvSpPr>
            <a:spLocks noGrp="1"/>
          </p:cNvSpPr>
          <p:nvPr>
            <p:ph type="sldNum" sz="quarter" idx="11"/>
          </p:nvPr>
        </p:nvSpPr>
        <p:spPr/>
        <p:txBody>
          <a:bodyPr rtlCol="0"/>
          <a:lstStyle/>
          <a:p>
            <a:fld id="{8915F922-21A3-466F-8543-0AC6D2D315E4}" type="slidenum">
              <a:rPr lang="en-US" smtClean="0"/>
              <a:pPr/>
              <a:t>‹#›</a:t>
            </a:fld>
            <a:endParaRPr lang="en-US"/>
          </a:p>
        </p:txBody>
      </p:sp>
      <p:sp>
        <p:nvSpPr>
          <p:cNvPr id="21" name="Footer Placeholder 20"/>
          <p:cNvSpPr>
            <a:spLocks noGrp="1"/>
          </p:cNvSpPr>
          <p:nvPr>
            <p:ph type="ftr" sz="quarter" idx="12"/>
          </p:nvPr>
        </p:nvSpPr>
        <p:spPr/>
        <p:txBody>
          <a:bodyPr rtlCol="0"/>
          <a:lstStyle/>
          <a:p>
            <a:r>
              <a:rPr lang="en-US"/>
              <a:t>JECRC UNIVERSITY</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DF8FC156-0D10-4880-AA6F-0BC5D02F60E6}" type="datetime1">
              <a:rPr lang="en-US" smtClean="0"/>
              <a:t>1/3/2019</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US"/>
              <a:t>JECRC UNIVERSITY</a:t>
            </a:r>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8915F922-21A3-466F-8543-0AC6D2D315E4}" type="slidenum">
              <a:rPr lang="en-US" smtClean="0"/>
              <a:pPr/>
              <a:t>‹#›</a:t>
            </a:fld>
            <a:endParaRPr lang="en-US"/>
          </a:p>
        </p:txBody>
      </p:sp>
      <p:pic>
        <p:nvPicPr>
          <p:cNvPr id="17" name="Picture 16">
            <a:extLst>
              <a:ext uri="{FF2B5EF4-FFF2-40B4-BE49-F238E27FC236}">
                <a16:creationId xmlns:a16="http://schemas.microsoft.com/office/drawing/2014/main" id="{67A93C07-C447-4CA5-B12A-D22AF5CD4E0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239000" y="255595"/>
            <a:ext cx="1194816" cy="1130876"/>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mongodb.com/customers/metlif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ww-01.ibm.com/software/data/infosphere/hadoop/"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6.wmf"/><Relationship Id="rId13"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oleObject" Target="../embeddings/oleObject2.bin"/><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jpeg"/><Relationship Id="rId11" Type="http://schemas.openxmlformats.org/officeDocument/2006/relationships/oleObject" Target="../embeddings/oleObject4.bin"/><Relationship Id="rId5" Type="http://schemas.openxmlformats.org/officeDocument/2006/relationships/image" Target="../media/image5.wmf"/><Relationship Id="rId10" Type="http://schemas.openxmlformats.org/officeDocument/2006/relationships/image" Target="../media/image7.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    </a:t>
            </a:r>
          </a:p>
        </p:txBody>
      </p:sp>
      <p:sp>
        <p:nvSpPr>
          <p:cNvPr id="3" name="Content Placeholder 2"/>
          <p:cNvSpPr>
            <a:spLocks noGrp="1"/>
          </p:cNvSpPr>
          <p:nvPr>
            <p:ph type="subTitle" idx="1"/>
          </p:nvPr>
        </p:nvSpPr>
        <p:spPr/>
        <p:txBody>
          <a:bodyPr>
            <a:normAutofit/>
          </a:bodyPr>
          <a:lstStyle/>
          <a:p>
            <a:pPr marL="0" indent="0">
              <a:buNone/>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dirty="0"/>
          </a:p>
          <a:p>
            <a:pPr marL="457200" indent="-457200">
              <a:buFont typeface="+mj-lt"/>
              <a:buAutoNum type="arabicPeriod"/>
              <a:defRPr/>
            </a:pPr>
            <a:endParaRPr lang="en-US" dirty="0"/>
          </a:p>
        </p:txBody>
      </p:sp>
      <p:pic>
        <p:nvPicPr>
          <p:cNvPr id="2050" name="Picture 2" descr="C:\Users\Nidhii\Desktop\imag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4213" y="2133600"/>
            <a:ext cx="3862387"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86200" y="1371600"/>
            <a:ext cx="2667000" cy="584775"/>
          </a:xfrm>
          <a:prstGeom prst="rect">
            <a:avLst/>
          </a:prstGeom>
          <a:noFill/>
        </p:spPr>
        <p:txBody>
          <a:bodyPr wrap="square" rtlCol="0">
            <a:spAutoFit/>
          </a:bodyPr>
          <a:lstStyle/>
          <a:p>
            <a:r>
              <a:rPr lang="en-IN" sz="3200" b="1" dirty="0">
                <a:solidFill>
                  <a:schemeClr val="tx1">
                    <a:lumMod val="75000"/>
                    <a:lumOff val="25000"/>
                  </a:schemeClr>
                </a:solidFill>
              </a:rPr>
              <a:t>   UNIT- 1</a:t>
            </a:r>
          </a:p>
        </p:txBody>
      </p:sp>
      <p:pic>
        <p:nvPicPr>
          <p:cNvPr id="7" name="Picture 6" descr="logoHome.png"/>
          <p:cNvPicPr>
            <a:picLocks noChangeAspect="1"/>
          </p:cNvPicPr>
          <p:nvPr/>
        </p:nvPicPr>
        <p:blipFill>
          <a:blip r:embed="rId4" cstate="print"/>
          <a:stretch>
            <a:fillRect/>
          </a:stretch>
        </p:blipFill>
        <p:spPr>
          <a:xfrm>
            <a:off x="-1" y="0"/>
            <a:ext cx="2051721" cy="6858000"/>
          </a:xfrm>
          <a:prstGeom prst="rect">
            <a:avLst/>
          </a:prstGeom>
        </p:spPr>
      </p:pic>
      <p:sp>
        <p:nvSpPr>
          <p:cNvPr id="8" name="Footer Placeholder 7"/>
          <p:cNvSpPr>
            <a:spLocks noGrp="1"/>
          </p:cNvSpPr>
          <p:nvPr>
            <p:ph type="ftr" sz="quarter" idx="11"/>
          </p:nvPr>
        </p:nvSpPr>
        <p:spPr/>
        <p:txBody>
          <a:bodyPr/>
          <a:lstStyle/>
          <a:p>
            <a:r>
              <a:rPr lang="en-US"/>
              <a:t>JECRC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81000"/>
            <a:ext cx="7886700" cy="838200"/>
          </a:xfrm>
          <a:prstGeom prst="rect">
            <a:avLst/>
          </a:prstGeom>
        </p:spPr>
        <p:txBody>
          <a:bodyPr>
            <a:normAutofit fontScale="90000"/>
          </a:bodyPr>
          <a:lstStyle/>
          <a:p>
            <a:pPr eaLnBrk="1" hangingPunct="1">
              <a:defRPr/>
            </a:pPr>
            <a:r>
              <a:rPr lang="en-US" sz="4000" b="1" u="sng" dirty="0"/>
              <a:t>Three Characteristics of Big Data V3s</a:t>
            </a:r>
          </a:p>
        </p:txBody>
      </p:sp>
      <p:graphicFrame>
        <p:nvGraphicFramePr>
          <p:cNvPr id="4" name="Content Placeholder 3"/>
          <p:cNvGraphicFramePr>
            <a:graphicFrameLocks noGrp="1"/>
          </p:cNvGraphicFramePr>
          <p:nvPr>
            <p:ph idx="4294967295"/>
          </p:nvPr>
        </p:nvGraphicFramePr>
        <p:xfrm>
          <a:off x="0" y="1828800"/>
          <a:ext cx="813435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p:cNvSpPr>
            <a:spLocks noGrp="1"/>
          </p:cNvSpPr>
          <p:nvPr>
            <p:ph type="ftr" sz="quarter" idx="11"/>
          </p:nvPr>
        </p:nvSpPr>
        <p:spPr/>
        <p:txBody>
          <a:bodyPr/>
          <a:lstStyle/>
          <a:p>
            <a:r>
              <a:rPr lang="en-US"/>
              <a:t>JECRC 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457200" y="274638"/>
            <a:ext cx="7467600" cy="1143000"/>
          </a:xfrm>
          <a:prstGeom prst="rect">
            <a:avLst/>
          </a:prstGeom>
        </p:spPr>
        <p:txBody>
          <a:bodyPr/>
          <a:lstStyle/>
          <a:p>
            <a:pPr eaLnBrk="1" hangingPunct="1"/>
            <a:r>
              <a:rPr lang="en-US" sz="3800" dirty="0">
                <a:latin typeface="Arial Black" pitchFamily="34" charset="0"/>
              </a:rPr>
              <a:t>Big Data Dimensions (4 V’S)</a:t>
            </a:r>
          </a:p>
        </p:txBody>
      </p:sp>
      <p:sp>
        <p:nvSpPr>
          <p:cNvPr id="10243" name="Rectangle 3"/>
          <p:cNvSpPr>
            <a:spLocks noGrp="1" noChangeArrowheads="1"/>
          </p:cNvSpPr>
          <p:nvPr>
            <p:ph type="body" idx="1"/>
          </p:nvPr>
        </p:nvSpPr>
        <p:spPr>
          <a:xfrm>
            <a:off x="457200" y="1524000"/>
            <a:ext cx="8229600" cy="4724400"/>
          </a:xfrm>
        </p:spPr>
        <p:txBody>
          <a:bodyPr>
            <a:normAutofit fontScale="92500" lnSpcReduction="10000"/>
          </a:bodyPr>
          <a:lstStyle/>
          <a:p>
            <a:pPr marL="571500" indent="-571500" eaLnBrk="1" hangingPunct="1">
              <a:buSzPct val="102000"/>
              <a:buFont typeface="Wingdings" pitchFamily="2" charset="2"/>
              <a:buChar char="q"/>
              <a:defRPr/>
            </a:pPr>
            <a:endParaRPr lang="en-US" sz="1400" b="1" dirty="0"/>
          </a:p>
          <a:p>
            <a:pPr marL="571500" indent="-571500" algn="just" eaLnBrk="1" hangingPunct="1">
              <a:buSzPct val="102000"/>
              <a:buFont typeface="Wingdings" pitchFamily="2" charset="2"/>
              <a:buChar char="q"/>
              <a:defRPr/>
            </a:pPr>
            <a:r>
              <a:rPr lang="en-US" sz="1400" b="1" dirty="0"/>
              <a:t>Volume :</a:t>
            </a:r>
            <a:r>
              <a:rPr lang="en-US" sz="1400" dirty="0"/>
              <a:t>refers to mass quantities of data that organizations are trying to harness to improve decision making. High volume may refer data in terms of terabyte or </a:t>
            </a:r>
            <a:r>
              <a:rPr lang="en-US" sz="1400" dirty="0" err="1"/>
              <a:t>petabyte</a:t>
            </a:r>
            <a:r>
              <a:rPr lang="en-US" sz="1400" dirty="0"/>
              <a:t> for small organization and </a:t>
            </a:r>
            <a:r>
              <a:rPr lang="en-US" sz="1400" dirty="0" err="1"/>
              <a:t>zetabytes</a:t>
            </a:r>
            <a:r>
              <a:rPr lang="en-US" sz="1400" dirty="0"/>
              <a:t> and </a:t>
            </a:r>
            <a:r>
              <a:rPr lang="en-US" sz="1400" dirty="0" err="1"/>
              <a:t>exabytes</a:t>
            </a:r>
            <a:r>
              <a:rPr lang="en-US" sz="1400" dirty="0"/>
              <a:t> for big ones.</a:t>
            </a:r>
          </a:p>
          <a:p>
            <a:pPr marL="571500" indent="-571500" algn="just" eaLnBrk="1" hangingPunct="1">
              <a:buSzPct val="102000"/>
              <a:buFont typeface="Wingdings" pitchFamily="2" charset="2"/>
              <a:buChar char="q"/>
              <a:defRPr/>
            </a:pPr>
            <a:endParaRPr lang="en-US" sz="1400" dirty="0"/>
          </a:p>
          <a:p>
            <a:pPr lvl="1" algn="just">
              <a:buFont typeface="Wingdings" pitchFamily="2" charset="2"/>
              <a:buNone/>
              <a:defRPr/>
            </a:pPr>
            <a:r>
              <a:rPr lang="en-US" sz="1400" dirty="0"/>
              <a:t>     Turn 12 terabytes of Tweets created each day into improved product sentiment analysis. Convert 350 billion annual meter readings to better predict power consumption </a:t>
            </a:r>
          </a:p>
          <a:p>
            <a:pPr lvl="1" algn="just">
              <a:buFont typeface="Wingdings" pitchFamily="2" charset="2"/>
              <a:buNone/>
              <a:defRPr/>
            </a:pPr>
            <a:endParaRPr lang="en-US" sz="1400" dirty="0">
              <a:ea typeface="+mn-ea"/>
              <a:cs typeface="+mn-cs"/>
            </a:endParaRPr>
          </a:p>
          <a:p>
            <a:pPr marL="571500" indent="-571500" algn="just" eaLnBrk="1" hangingPunct="1">
              <a:buSzPct val="102000"/>
              <a:buFont typeface="Wingdings" pitchFamily="2" charset="2"/>
              <a:buChar char="q"/>
              <a:defRPr/>
            </a:pPr>
            <a:r>
              <a:rPr lang="en-US" sz="1400" b="1" dirty="0"/>
              <a:t>Variety: </a:t>
            </a:r>
            <a:r>
              <a:rPr lang="en-US" sz="1400" dirty="0"/>
              <a:t>Data can come from a variety of sources. It may be internal or from external sources. Variety means to manage complexity to manage complexity of multiple data type along with different types of data like structured, semi structured or unstructured data.</a:t>
            </a:r>
          </a:p>
          <a:p>
            <a:pPr marL="571500" indent="-571500" algn="just" eaLnBrk="1" hangingPunct="1">
              <a:buSzPct val="102000"/>
              <a:buFont typeface="Wingdings" pitchFamily="2" charset="2"/>
              <a:buNone/>
              <a:defRPr/>
            </a:pPr>
            <a:endParaRPr lang="en-US" sz="1400" dirty="0"/>
          </a:p>
          <a:p>
            <a:pPr marL="571500" indent="-571500" algn="just" eaLnBrk="1" hangingPunct="1">
              <a:buSzPct val="102000"/>
              <a:buFont typeface="Wingdings" pitchFamily="2" charset="2"/>
              <a:buNone/>
              <a:defRPr/>
            </a:pPr>
            <a:r>
              <a:rPr lang="en-US" sz="1400" dirty="0"/>
              <a:t>             Monitor 100’s of live video feeds from surveillance cameras to target points of interest </a:t>
            </a:r>
          </a:p>
          <a:p>
            <a:pPr marL="571500" indent="-571500" algn="just" eaLnBrk="1" hangingPunct="1">
              <a:buSzPct val="102000"/>
              <a:buFont typeface="Wingdings" pitchFamily="2" charset="2"/>
              <a:buChar char="q"/>
              <a:defRPr/>
            </a:pPr>
            <a:endParaRPr lang="en-IN" sz="1400" dirty="0"/>
          </a:p>
          <a:p>
            <a:pPr marL="571500" indent="-571500" algn="just" eaLnBrk="1" hangingPunct="1">
              <a:buSzPct val="102000"/>
              <a:buFont typeface="Wingdings" pitchFamily="2" charset="2"/>
              <a:buChar char="q"/>
              <a:defRPr/>
            </a:pPr>
            <a:r>
              <a:rPr lang="en-US" sz="1400" b="1" dirty="0"/>
              <a:t>Velocity: </a:t>
            </a:r>
            <a:r>
              <a:rPr lang="en-US" sz="1400" dirty="0"/>
              <a:t>Sometimes  2min is too late for catching fraud or time sensitive applications. It means the frequency of generation and delivery of data i.e. the speed at which data is created, processed and analyzed.</a:t>
            </a:r>
          </a:p>
          <a:p>
            <a:pPr marL="571500" indent="-571500" algn="just" eaLnBrk="1" hangingPunct="1">
              <a:buSzPct val="102000"/>
              <a:buFont typeface="Wingdings" pitchFamily="2" charset="2"/>
              <a:buNone/>
              <a:defRPr/>
            </a:pPr>
            <a:r>
              <a:rPr lang="en-US" sz="1400" dirty="0"/>
              <a:t>            Scrutinize 5 million trade events created each day to identify potential fraud </a:t>
            </a:r>
          </a:p>
          <a:p>
            <a:pPr algn="just" eaLnBrk="1" hangingPunct="1">
              <a:buSzPct val="102000"/>
              <a:buFont typeface="Wingdings" pitchFamily="2" charset="2"/>
              <a:buChar char="q"/>
              <a:defRPr/>
            </a:pPr>
            <a:endParaRPr lang="en-US" sz="1400" dirty="0"/>
          </a:p>
          <a:p>
            <a:pPr indent="-252000" algn="just">
              <a:buSzPct val="102000"/>
              <a:buFont typeface="Wingdings" pitchFamily="2" charset="2"/>
              <a:buChar char="q"/>
              <a:defRPr/>
            </a:pPr>
            <a:r>
              <a:rPr lang="en-US" sz="1400" b="1" dirty="0"/>
              <a:t>      </a:t>
            </a:r>
            <a:r>
              <a:rPr lang="en-IN" sz="1400" b="1" dirty="0"/>
              <a:t>Variability</a:t>
            </a:r>
            <a:r>
              <a:rPr lang="en-IN" sz="1400" b="1" i="1" dirty="0"/>
              <a:t> –</a:t>
            </a:r>
            <a:r>
              <a:rPr lang="en-IN" sz="1400" dirty="0"/>
              <a:t> This refers to the inconsistency which can be shown by the data at times, thus hampering the process of being able to handle and manage the data effectively. </a:t>
            </a:r>
          </a:p>
          <a:p>
            <a:pPr marL="571500" indent="-571500" eaLnBrk="1" hangingPunct="1">
              <a:buSzPct val="102000"/>
              <a:buFont typeface="Wingdings" pitchFamily="2" charset="2"/>
              <a:buNone/>
              <a:defRPr/>
            </a:pPr>
            <a:endParaRPr lang="en-US" sz="1400" dirty="0"/>
          </a:p>
          <a:p>
            <a:pPr marL="571500" indent="-571500" eaLnBrk="1" hangingPunct="1">
              <a:buSzPct val="102000"/>
              <a:buFont typeface="Wingdings" pitchFamily="2" charset="2"/>
              <a:buNone/>
              <a:defRPr/>
            </a:pPr>
            <a:endParaRPr lang="en-US" sz="1400" dirty="0"/>
          </a:p>
          <a:p>
            <a:pPr marL="571500" indent="-571500" eaLnBrk="1" hangingPunct="1">
              <a:buSzPct val="102000"/>
              <a:buFont typeface="Wingdings" pitchFamily="2" charset="2"/>
              <a:buChar char="q"/>
              <a:defRPr/>
            </a:pPr>
            <a:endParaRPr lang="en-IN" sz="1400"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868404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fontScale="90000"/>
          </a:bodyPr>
          <a:lstStyle/>
          <a:p>
            <a:r>
              <a:rPr lang="en-US" sz="4000" b="1" u="sng" dirty="0"/>
              <a:t>1</a:t>
            </a:r>
            <a:r>
              <a:rPr lang="en-US" sz="4000" b="1" u="sng" baseline="30000" dirty="0"/>
              <a:t>st</a:t>
            </a:r>
            <a:r>
              <a:rPr lang="en-US" sz="4000" b="1" u="sng" dirty="0"/>
              <a:t> Character of Big Data</a:t>
            </a:r>
            <a:br>
              <a:rPr lang="en-US" sz="4000" b="1" u="sng" dirty="0"/>
            </a:br>
            <a:r>
              <a:rPr lang="en-US" sz="4000" b="1" u="sng" dirty="0"/>
              <a:t>Volume</a:t>
            </a:r>
            <a:endParaRPr lang="en-US" sz="4000" dirty="0"/>
          </a:p>
        </p:txBody>
      </p:sp>
      <p:sp>
        <p:nvSpPr>
          <p:cNvPr id="3" name="TextBox 2"/>
          <p:cNvSpPr txBox="1"/>
          <p:nvPr/>
        </p:nvSpPr>
        <p:spPr>
          <a:xfrm>
            <a:off x="152401" y="1636216"/>
            <a:ext cx="8686799" cy="4154984"/>
          </a:xfrm>
          <a:prstGeom prst="rect">
            <a:avLst/>
          </a:prstGeom>
          <a:noFill/>
        </p:spPr>
        <p:txBody>
          <a:bodyPr wrap="square" rtlCol="0">
            <a:spAutoFit/>
          </a:bodyPr>
          <a:lstStyle/>
          <a:p>
            <a:pPr>
              <a:buFont typeface="Arial" pitchFamily="34" charset="0"/>
              <a:buChar char="•"/>
            </a:pPr>
            <a:r>
              <a:rPr lang="en-US" sz="2400" dirty="0"/>
              <a:t>A typical PC might have had 10 gigabytes of storage in 2000. </a:t>
            </a:r>
          </a:p>
          <a:p>
            <a:endParaRPr lang="en-US" sz="2400" dirty="0"/>
          </a:p>
          <a:p>
            <a:pPr>
              <a:buFont typeface="Arial" pitchFamily="34" charset="0"/>
              <a:buChar char="•"/>
            </a:pPr>
            <a:r>
              <a:rPr lang="en-US" sz="2400" dirty="0"/>
              <a:t>Today, </a:t>
            </a:r>
            <a:r>
              <a:rPr lang="en-US" sz="2400" dirty="0" err="1"/>
              <a:t>Facebook</a:t>
            </a:r>
            <a:r>
              <a:rPr lang="en-US" sz="2400" dirty="0"/>
              <a:t> ingests 500 terabytes of new data every day.</a:t>
            </a:r>
          </a:p>
          <a:p>
            <a:endParaRPr lang="en-US" sz="2400" dirty="0"/>
          </a:p>
          <a:p>
            <a:pPr>
              <a:buFont typeface="Arial" pitchFamily="34" charset="0"/>
              <a:buChar char="•"/>
            </a:pPr>
            <a:r>
              <a:rPr lang="en-US" sz="2400" dirty="0"/>
              <a:t>Boeing 737 will generate 240 terabytes of flight data during a single flight across the US.</a:t>
            </a:r>
          </a:p>
          <a:p>
            <a:endParaRPr lang="en-US" sz="2400" dirty="0"/>
          </a:p>
          <a:p>
            <a:pPr>
              <a:buFont typeface="Arial" pitchFamily="34" charset="0"/>
              <a:buChar char="•"/>
            </a:pPr>
            <a:r>
              <a:rPr lang="en-US" sz="2400" dirty="0"/>
              <a:t> The smart phones, the data they create and consume; sensors embedded into everyday objects will soon result in billions of new, constantly-updated data feeds containing environmental, location, and other information, including video. </a:t>
            </a:r>
          </a:p>
        </p:txBody>
      </p:sp>
      <p:sp>
        <p:nvSpPr>
          <p:cNvPr id="4" name="Footer Placeholder 3"/>
          <p:cNvSpPr>
            <a:spLocks noGrp="1"/>
          </p:cNvSpPr>
          <p:nvPr>
            <p:ph type="ftr" sz="quarter" idx="12"/>
          </p:nvPr>
        </p:nvSpPr>
        <p:spPr/>
        <p:txBody>
          <a:bodyPr/>
          <a:lstStyle/>
          <a:p>
            <a:r>
              <a:rPr lang="en-US"/>
              <a:t>JECRC UNIVERSITY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76200"/>
            <a:ext cx="8229600" cy="1143000"/>
          </a:xfrm>
          <a:prstGeom prst="rect">
            <a:avLst/>
          </a:prstGeom>
        </p:spPr>
        <p:txBody>
          <a:bodyPr>
            <a:noAutofit/>
          </a:bodyPr>
          <a:lstStyle/>
          <a:p>
            <a:r>
              <a:rPr lang="en-US" sz="4000" b="1" u="sng" dirty="0"/>
              <a:t>2nd Character of Big Data</a:t>
            </a:r>
            <a:br>
              <a:rPr lang="en-US" sz="4000" b="1" u="sng" dirty="0"/>
            </a:br>
            <a:r>
              <a:rPr lang="en-US" sz="4000" b="1" u="sng" dirty="0"/>
              <a:t>Velocity</a:t>
            </a:r>
            <a:endParaRPr lang="en-US" sz="4000" dirty="0"/>
          </a:p>
        </p:txBody>
      </p:sp>
      <p:sp>
        <p:nvSpPr>
          <p:cNvPr id="3" name="Content Placeholder 2"/>
          <p:cNvSpPr>
            <a:spLocks noGrp="1"/>
          </p:cNvSpPr>
          <p:nvPr>
            <p:ph sz="quarter" idx="1"/>
          </p:nvPr>
        </p:nvSpPr>
        <p:spPr>
          <a:xfrm>
            <a:off x="457200" y="1295400"/>
            <a:ext cx="8229600" cy="5334000"/>
          </a:xfrm>
        </p:spPr>
        <p:txBody>
          <a:bodyPr>
            <a:normAutofit lnSpcReduction="10000"/>
          </a:bodyPr>
          <a:lstStyle/>
          <a:p>
            <a:pPr lvl="0"/>
            <a:r>
              <a:rPr lang="en-US" sz="2400" dirty="0"/>
              <a:t> </a:t>
            </a:r>
            <a:r>
              <a:rPr lang="en-US" sz="2400" dirty="0" err="1"/>
              <a:t>Clickstreams</a:t>
            </a:r>
            <a:r>
              <a:rPr lang="en-US" sz="2400" dirty="0"/>
              <a:t> and ad impressions capture user behavior at millions of events per second</a:t>
            </a:r>
          </a:p>
          <a:p>
            <a:pPr lvl="0">
              <a:buNone/>
            </a:pPr>
            <a:endParaRPr lang="en-US" sz="2400" dirty="0"/>
          </a:p>
          <a:p>
            <a:pPr lvl="0"/>
            <a:r>
              <a:rPr lang="en-US" sz="2400" dirty="0"/>
              <a:t> high-frequency stock trading algorithms reflect market changes within microseconds</a:t>
            </a:r>
          </a:p>
          <a:p>
            <a:pPr lvl="0">
              <a:buNone/>
            </a:pPr>
            <a:endParaRPr lang="en-US" sz="2400" dirty="0"/>
          </a:p>
          <a:p>
            <a:pPr lvl="0"/>
            <a:r>
              <a:rPr lang="en-US" sz="2400" dirty="0"/>
              <a:t> machine to machine processes exchange data between billions of devices</a:t>
            </a:r>
          </a:p>
          <a:p>
            <a:pPr lvl="0">
              <a:buNone/>
            </a:pPr>
            <a:endParaRPr lang="en-US" sz="2400" dirty="0"/>
          </a:p>
          <a:p>
            <a:pPr lvl="0"/>
            <a:r>
              <a:rPr lang="en-US" sz="2400" dirty="0"/>
              <a:t> infrastructure and sensors generate massive log data in real-time</a:t>
            </a:r>
          </a:p>
          <a:p>
            <a:pPr lvl="0">
              <a:buNone/>
            </a:pPr>
            <a:endParaRPr lang="en-US" sz="2400" dirty="0"/>
          </a:p>
          <a:p>
            <a:pPr lvl="0"/>
            <a:r>
              <a:rPr lang="en-US" sz="2400" dirty="0"/>
              <a:t> on-line gaming systems support millions of concurrent users, each producing multiple inputs per second.</a:t>
            </a:r>
          </a:p>
          <a:p>
            <a:endParaRPr lang="en-US" dirty="0"/>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0"/>
            <a:ext cx="8229600" cy="1143000"/>
          </a:xfrm>
          <a:prstGeom prst="rect">
            <a:avLst/>
          </a:prstGeom>
        </p:spPr>
        <p:txBody>
          <a:bodyPr>
            <a:noAutofit/>
          </a:bodyPr>
          <a:lstStyle/>
          <a:p>
            <a:r>
              <a:rPr lang="en-US" sz="4000" b="1" u="sng" dirty="0"/>
              <a:t>3rd Character of Big Data</a:t>
            </a:r>
            <a:br>
              <a:rPr lang="en-US" sz="4000" b="1" u="sng" dirty="0"/>
            </a:br>
            <a:r>
              <a:rPr lang="en-US" sz="4000" b="1" u="sng" dirty="0"/>
              <a:t>Variety</a:t>
            </a:r>
            <a:endParaRPr lang="en-US" sz="4000" dirty="0"/>
          </a:p>
        </p:txBody>
      </p:sp>
      <p:sp>
        <p:nvSpPr>
          <p:cNvPr id="3" name="Content Placeholder 2"/>
          <p:cNvSpPr>
            <a:spLocks noGrp="1"/>
          </p:cNvSpPr>
          <p:nvPr>
            <p:ph sz="quarter" idx="1"/>
          </p:nvPr>
        </p:nvSpPr>
        <p:spPr>
          <a:xfrm>
            <a:off x="457200" y="1447800"/>
            <a:ext cx="8229600" cy="5105400"/>
          </a:xfrm>
        </p:spPr>
        <p:txBody>
          <a:bodyPr>
            <a:normAutofit lnSpcReduction="10000"/>
          </a:bodyPr>
          <a:lstStyle/>
          <a:p>
            <a:r>
              <a:rPr lang="en-US" sz="2800" dirty="0"/>
              <a:t>Big Data isn't just numbers, dates, and strings. Big Data is also geospatial data, 3D data, audio and video, and unstructured text, including log files and social media.</a:t>
            </a:r>
          </a:p>
          <a:p>
            <a:pPr>
              <a:buNone/>
            </a:pPr>
            <a:endParaRPr lang="en-US" sz="2800" dirty="0"/>
          </a:p>
          <a:p>
            <a:r>
              <a:rPr lang="en-US" sz="2800" dirty="0"/>
              <a:t>Traditional database systems were designed to address smaller volumes of structured data, fewer updates or a predictable, consistent data structure.</a:t>
            </a:r>
          </a:p>
          <a:p>
            <a:pPr>
              <a:buNone/>
            </a:pPr>
            <a:endParaRPr lang="en-US" sz="2800" dirty="0"/>
          </a:p>
          <a:p>
            <a:r>
              <a:rPr lang="en-US" sz="2800" dirty="0"/>
              <a:t>Big Data analysis includes different types of data </a:t>
            </a:r>
          </a:p>
          <a:p>
            <a:pPr>
              <a:buNone/>
            </a:pPr>
            <a:endParaRPr lang="en-US" sz="2800" dirty="0"/>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                   </a:t>
            </a:r>
            <a:r>
              <a:rPr lang="en-IN" sz="3600" b="1" dirty="0"/>
              <a:t>COMPLEXITY</a:t>
            </a:r>
          </a:p>
        </p:txBody>
      </p:sp>
      <p:sp>
        <p:nvSpPr>
          <p:cNvPr id="3" name="Content Placeholder 2"/>
          <p:cNvSpPr>
            <a:spLocks noGrp="1"/>
          </p:cNvSpPr>
          <p:nvPr>
            <p:ph sz="quarter" idx="1"/>
          </p:nvPr>
        </p:nvSpPr>
        <p:spPr/>
        <p:txBody>
          <a:bodyPr/>
          <a:lstStyle/>
          <a:p>
            <a:r>
              <a:rPr lang="en-IN" dirty="0"/>
              <a:t>Today's data comes from multiple sources, which makes it difficult to link, match, cleanse and transform data across systems. </a:t>
            </a:r>
          </a:p>
          <a:p>
            <a:r>
              <a:rPr lang="en-IN" dirty="0"/>
              <a:t>However, it’s necessary to connect and correlate relationships, hierarchies and multiple data linkages or your data can quickly spiral out of control.</a:t>
            </a:r>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153266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81200" y="152400"/>
            <a:ext cx="5257800" cy="762000"/>
          </a:xfrm>
          <a:prstGeom prst="rect">
            <a:avLst/>
          </a:prstGeom>
        </p:spPr>
        <p:txBody>
          <a:bodyPr>
            <a:normAutofit/>
          </a:bodyPr>
          <a:lstStyle/>
          <a:p>
            <a:pPr>
              <a:defRPr/>
            </a:pPr>
            <a:r>
              <a:rPr lang="en-US" sz="3600" dirty="0">
                <a:latin typeface="Calisto MT" pitchFamily="18" charset="0"/>
              </a:rPr>
              <a:t> </a:t>
            </a:r>
            <a:r>
              <a:rPr lang="en-US" sz="4000" b="1" u="sng" dirty="0">
                <a:latin typeface="Calisto MT" pitchFamily="18" charset="0"/>
              </a:rPr>
              <a:t>Big Data sources</a:t>
            </a:r>
          </a:p>
        </p:txBody>
      </p:sp>
      <p:sp>
        <p:nvSpPr>
          <p:cNvPr id="15363" name="TextBox 3"/>
          <p:cNvSpPr txBox="1">
            <a:spLocks noChangeArrowheads="1"/>
          </p:cNvSpPr>
          <p:nvPr/>
        </p:nvSpPr>
        <p:spPr bwMode="auto">
          <a:xfrm>
            <a:off x="685800" y="1676400"/>
            <a:ext cx="2667000" cy="523875"/>
          </a:xfrm>
          <a:prstGeom prst="rect">
            <a:avLst/>
          </a:prstGeom>
          <a:solidFill>
            <a:schemeClr val="bg1"/>
          </a:solidFill>
          <a:ln w="9525">
            <a:solidFill>
              <a:schemeClr val="tx1"/>
            </a:solidFill>
            <a:miter lim="800000"/>
            <a:headEnd/>
            <a:tailEnd/>
          </a:ln>
        </p:spPr>
        <p:txBody>
          <a:bodyPr>
            <a:spAutoFit/>
          </a:bodyPr>
          <a:lstStyle/>
          <a:p>
            <a:pPr>
              <a:defRPr/>
            </a:pPr>
            <a:r>
              <a:rPr lang="en-US" sz="2800"/>
              <a:t>      Users</a:t>
            </a:r>
          </a:p>
        </p:txBody>
      </p:sp>
      <p:sp>
        <p:nvSpPr>
          <p:cNvPr id="15364" name="TextBox 4"/>
          <p:cNvSpPr txBox="1">
            <a:spLocks noChangeArrowheads="1"/>
          </p:cNvSpPr>
          <p:nvPr/>
        </p:nvSpPr>
        <p:spPr bwMode="auto">
          <a:xfrm>
            <a:off x="685800" y="2743200"/>
            <a:ext cx="2667000" cy="584200"/>
          </a:xfrm>
          <a:prstGeom prst="rect">
            <a:avLst/>
          </a:prstGeom>
          <a:solidFill>
            <a:schemeClr val="bg1"/>
          </a:solidFill>
          <a:ln w="9525">
            <a:solidFill>
              <a:schemeClr val="tx1"/>
            </a:solidFill>
            <a:miter lim="800000"/>
            <a:headEnd/>
            <a:tailEnd/>
          </a:ln>
        </p:spPr>
        <p:txBody>
          <a:bodyPr>
            <a:spAutoFit/>
          </a:bodyPr>
          <a:lstStyle/>
          <a:p>
            <a:pPr>
              <a:defRPr/>
            </a:pPr>
            <a:r>
              <a:rPr lang="en-US" sz="3200" dirty="0">
                <a:solidFill>
                  <a:schemeClr val="bg2"/>
                </a:solidFill>
              </a:rPr>
              <a:t>  </a:t>
            </a:r>
            <a:r>
              <a:rPr lang="en-US" sz="2800" dirty="0"/>
              <a:t>Application</a:t>
            </a:r>
          </a:p>
        </p:txBody>
      </p:sp>
      <p:sp>
        <p:nvSpPr>
          <p:cNvPr id="15365" name="TextBox 5"/>
          <p:cNvSpPr txBox="1">
            <a:spLocks noChangeArrowheads="1"/>
          </p:cNvSpPr>
          <p:nvPr/>
        </p:nvSpPr>
        <p:spPr bwMode="auto">
          <a:xfrm>
            <a:off x="685800" y="3733800"/>
            <a:ext cx="2667000" cy="584200"/>
          </a:xfrm>
          <a:prstGeom prst="rect">
            <a:avLst/>
          </a:prstGeom>
          <a:solidFill>
            <a:schemeClr val="bg1"/>
          </a:solidFill>
          <a:ln w="9525">
            <a:solidFill>
              <a:schemeClr val="tx1"/>
            </a:solidFill>
            <a:miter lim="800000"/>
            <a:headEnd/>
            <a:tailEnd/>
          </a:ln>
        </p:spPr>
        <p:txBody>
          <a:bodyPr>
            <a:spAutoFit/>
          </a:bodyPr>
          <a:lstStyle/>
          <a:p>
            <a:pPr>
              <a:defRPr/>
            </a:pPr>
            <a:r>
              <a:rPr lang="en-US" sz="3200"/>
              <a:t>    </a:t>
            </a:r>
            <a:r>
              <a:rPr lang="en-US" sz="2800"/>
              <a:t>Systems</a:t>
            </a:r>
          </a:p>
        </p:txBody>
      </p:sp>
      <p:sp>
        <p:nvSpPr>
          <p:cNvPr id="15366" name="TextBox 6"/>
          <p:cNvSpPr txBox="1">
            <a:spLocks noChangeArrowheads="1"/>
          </p:cNvSpPr>
          <p:nvPr/>
        </p:nvSpPr>
        <p:spPr bwMode="auto">
          <a:xfrm>
            <a:off x="685800" y="4724400"/>
            <a:ext cx="2667000" cy="523875"/>
          </a:xfrm>
          <a:prstGeom prst="rect">
            <a:avLst/>
          </a:prstGeom>
          <a:solidFill>
            <a:schemeClr val="bg1"/>
          </a:solidFill>
          <a:ln w="9525">
            <a:solidFill>
              <a:schemeClr val="tx1"/>
            </a:solidFill>
            <a:miter lim="800000"/>
            <a:headEnd/>
            <a:tailEnd/>
          </a:ln>
        </p:spPr>
        <p:txBody>
          <a:bodyPr>
            <a:spAutoFit/>
          </a:bodyPr>
          <a:lstStyle/>
          <a:p>
            <a:pPr>
              <a:defRPr/>
            </a:pPr>
            <a:r>
              <a:rPr lang="en-US" sz="2800"/>
              <a:t>    Sensors</a:t>
            </a:r>
          </a:p>
        </p:txBody>
      </p:sp>
      <p:sp>
        <p:nvSpPr>
          <p:cNvPr id="18" name="Right Brace 17"/>
          <p:cNvSpPr/>
          <p:nvPr/>
        </p:nvSpPr>
        <p:spPr>
          <a:xfrm>
            <a:off x="3429000" y="1676400"/>
            <a:ext cx="1066800" cy="3581400"/>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solidFill>
                <a:schemeClr val="bg1"/>
              </a:solidFill>
            </a:endParaRPr>
          </a:p>
        </p:txBody>
      </p:sp>
      <p:sp>
        <p:nvSpPr>
          <p:cNvPr id="19" name="Rectangle 18"/>
          <p:cNvSpPr/>
          <p:nvPr/>
        </p:nvSpPr>
        <p:spPr>
          <a:xfrm>
            <a:off x="4648200" y="2438400"/>
            <a:ext cx="3733800" cy="182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1" name="TextBox 19"/>
          <p:cNvSpPr txBox="1">
            <a:spLocks noChangeArrowheads="1"/>
          </p:cNvSpPr>
          <p:nvPr/>
        </p:nvSpPr>
        <p:spPr bwMode="auto">
          <a:xfrm>
            <a:off x="4953000" y="2819400"/>
            <a:ext cx="3352800" cy="830997"/>
          </a:xfrm>
          <a:prstGeom prst="rect">
            <a:avLst/>
          </a:prstGeom>
          <a:noFill/>
          <a:ln w="9525">
            <a:noFill/>
            <a:miter lim="800000"/>
            <a:headEnd/>
            <a:tailEnd/>
          </a:ln>
        </p:spPr>
        <p:txBody>
          <a:bodyPr wrap="square">
            <a:spAutoFit/>
          </a:bodyPr>
          <a:lstStyle/>
          <a:p>
            <a:r>
              <a:rPr lang="en-US" sz="2400" dirty="0"/>
              <a:t>Large and growing files</a:t>
            </a:r>
          </a:p>
          <a:p>
            <a:r>
              <a:rPr lang="en-US" sz="2400" dirty="0"/>
              <a:t>        (Big data files)</a:t>
            </a:r>
          </a:p>
        </p:txBody>
      </p:sp>
      <p:sp>
        <p:nvSpPr>
          <p:cNvPr id="10" name="Right Brace 9"/>
          <p:cNvSpPr/>
          <p:nvPr/>
        </p:nvSpPr>
        <p:spPr>
          <a:xfrm>
            <a:off x="3429000" y="1676400"/>
            <a:ext cx="838200" cy="35814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ooter Placeholder 10"/>
          <p:cNvSpPr>
            <a:spLocks noGrp="1"/>
          </p:cNvSpPr>
          <p:nvPr>
            <p:ph type="ftr" sz="quarter" idx="16"/>
          </p:nvPr>
        </p:nvSpPr>
        <p:spPr/>
        <p:txBody>
          <a:bodyPr/>
          <a:lstStyle/>
          <a:p>
            <a:r>
              <a:rPr lang="en-US"/>
              <a:t>JECRC UNIVERSITY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228600"/>
            <a:ext cx="7886700" cy="1006475"/>
          </a:xfrm>
        </p:spPr>
        <p:txBody>
          <a:bodyPr>
            <a:noAutofit/>
          </a:bodyPr>
          <a:lstStyle/>
          <a:p>
            <a:pPr>
              <a:defRPr/>
            </a:pPr>
            <a:r>
              <a:rPr lang="en-US" sz="4000" b="1" u="sng" dirty="0">
                <a:latin typeface="Calisto MT" pitchFamily="18" charset="0"/>
              </a:rPr>
              <a:t>Data generation points Examples </a:t>
            </a:r>
          </a:p>
        </p:txBody>
      </p:sp>
      <p:sp>
        <p:nvSpPr>
          <p:cNvPr id="3" name="Rounded Rectangle 2"/>
          <p:cNvSpPr/>
          <p:nvPr/>
        </p:nvSpPr>
        <p:spPr>
          <a:xfrm>
            <a:off x="152400" y="19812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Mobile Devices</a:t>
            </a:r>
          </a:p>
        </p:txBody>
      </p:sp>
      <p:sp>
        <p:nvSpPr>
          <p:cNvPr id="4" name="Rounded Rectangle 3"/>
          <p:cNvSpPr/>
          <p:nvPr/>
        </p:nvSpPr>
        <p:spPr>
          <a:xfrm>
            <a:off x="152400" y="33528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Readers/Scanners</a:t>
            </a:r>
          </a:p>
        </p:txBody>
      </p:sp>
      <p:sp>
        <p:nvSpPr>
          <p:cNvPr id="5" name="Rounded Rectangle 4"/>
          <p:cNvSpPr/>
          <p:nvPr/>
        </p:nvSpPr>
        <p:spPr>
          <a:xfrm>
            <a:off x="152400" y="40386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Science facilities</a:t>
            </a:r>
          </a:p>
        </p:txBody>
      </p:sp>
      <p:sp>
        <p:nvSpPr>
          <p:cNvPr id="6" name="Rounded Rectangle 5"/>
          <p:cNvSpPr/>
          <p:nvPr/>
        </p:nvSpPr>
        <p:spPr>
          <a:xfrm>
            <a:off x="152400" y="26670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Microphones</a:t>
            </a:r>
          </a:p>
        </p:txBody>
      </p:sp>
      <p:sp>
        <p:nvSpPr>
          <p:cNvPr id="8" name="Rounded Rectangle 7"/>
          <p:cNvSpPr/>
          <p:nvPr/>
        </p:nvSpPr>
        <p:spPr>
          <a:xfrm>
            <a:off x="152400" y="60960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Cameras</a:t>
            </a:r>
          </a:p>
        </p:txBody>
      </p:sp>
      <p:sp>
        <p:nvSpPr>
          <p:cNvPr id="9" name="Rounded Rectangle 8"/>
          <p:cNvSpPr/>
          <p:nvPr/>
        </p:nvSpPr>
        <p:spPr>
          <a:xfrm>
            <a:off x="152400" y="54102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Social Media</a:t>
            </a:r>
          </a:p>
        </p:txBody>
      </p:sp>
      <p:sp>
        <p:nvSpPr>
          <p:cNvPr id="10" name="Rounded Rectangle 9"/>
          <p:cNvSpPr/>
          <p:nvPr/>
        </p:nvSpPr>
        <p:spPr>
          <a:xfrm>
            <a:off x="152400" y="4724400"/>
            <a:ext cx="2819400" cy="5334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rPr>
              <a:t>Programs/ Software</a:t>
            </a:r>
          </a:p>
        </p:txBody>
      </p:sp>
      <p:pic>
        <p:nvPicPr>
          <p:cNvPr id="12" name="Picture 2"/>
          <p:cNvPicPr>
            <a:picLocks noChangeAspect="1" noChangeArrowheads="1"/>
          </p:cNvPicPr>
          <p:nvPr/>
        </p:nvPicPr>
        <p:blipFill>
          <a:blip r:embed="rId2" cstate="print"/>
          <a:srcRect/>
          <a:stretch>
            <a:fillRect/>
          </a:stretch>
        </p:blipFill>
        <p:spPr bwMode="auto">
          <a:xfrm>
            <a:off x="4114800" y="1752600"/>
            <a:ext cx="4724400" cy="4876800"/>
          </a:xfrm>
          <a:prstGeom prst="rect">
            <a:avLst/>
          </a:prstGeom>
          <a:noFill/>
          <a:ln w="9525">
            <a:noFill/>
            <a:miter lim="800000"/>
            <a:headEnd/>
            <a:tailEnd/>
          </a:ln>
        </p:spPr>
      </p:pic>
      <p:sp>
        <p:nvSpPr>
          <p:cNvPr id="11" name="Footer Placeholder 10"/>
          <p:cNvSpPr>
            <a:spLocks noGrp="1"/>
          </p:cNvSpPr>
          <p:nvPr>
            <p:ph type="ftr" sz="quarter" idx="12"/>
          </p:nvPr>
        </p:nvSpPr>
        <p:spPr/>
        <p:txBody>
          <a:bodyPr/>
          <a:lstStyle/>
          <a:p>
            <a:r>
              <a:rPr lang="en-US"/>
              <a:t>JECRC UNIVERSITY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628650" y="76200"/>
            <a:ext cx="7886700" cy="1066800"/>
          </a:xfrm>
          <a:prstGeom prst="rect">
            <a:avLst/>
          </a:prstGeom>
        </p:spPr>
        <p:txBody>
          <a:bodyPr>
            <a:normAutofit/>
          </a:bodyPr>
          <a:lstStyle/>
          <a:p>
            <a:pPr>
              <a:defRPr/>
            </a:pPr>
            <a:r>
              <a:rPr lang="en-US" altLang="ko-KR" sz="4000" b="1" u="sng" dirty="0"/>
              <a:t>The Structure of Big Data</a:t>
            </a:r>
            <a:endParaRPr lang="ko-KR" altLang="en-US" sz="4000" b="1" u="sng" dirty="0"/>
          </a:p>
        </p:txBody>
      </p:sp>
      <p:sp>
        <p:nvSpPr>
          <p:cNvPr id="3" name="내용 개체 틀 2"/>
          <p:cNvSpPr>
            <a:spLocks noGrp="1"/>
          </p:cNvSpPr>
          <p:nvPr>
            <p:ph sz="quarter" idx="1"/>
          </p:nvPr>
        </p:nvSpPr>
        <p:spPr>
          <a:xfrm>
            <a:off x="78232" y="1368077"/>
            <a:ext cx="3960368" cy="5185123"/>
          </a:xfrm>
        </p:spPr>
        <p:txBody>
          <a:bodyPr>
            <a:normAutofit/>
          </a:bodyPr>
          <a:lstStyle/>
          <a:p>
            <a:pPr>
              <a:buFont typeface="Wingdings" pitchFamily="2" charset="2"/>
              <a:buChar char="v"/>
              <a:defRPr/>
            </a:pPr>
            <a:r>
              <a:rPr lang="en-US" altLang="ko-KR" dirty="0"/>
              <a:t>Structured</a:t>
            </a:r>
          </a:p>
          <a:p>
            <a:pPr lvl="1">
              <a:buFont typeface="Arial" charset="0"/>
              <a:buChar char="•"/>
              <a:defRPr/>
            </a:pPr>
            <a:r>
              <a:rPr lang="en-US" altLang="ko-KR" dirty="0"/>
              <a:t>Most traditional data sources</a:t>
            </a:r>
          </a:p>
          <a:p>
            <a:pPr>
              <a:buFont typeface="Arial" charset="0"/>
              <a:buChar char="•"/>
              <a:defRPr/>
            </a:pPr>
            <a:endParaRPr lang="en-US" altLang="ko-KR" dirty="0"/>
          </a:p>
          <a:p>
            <a:pPr>
              <a:buFont typeface="Wingdings" pitchFamily="2" charset="2"/>
              <a:buChar char="v"/>
              <a:defRPr/>
            </a:pPr>
            <a:r>
              <a:rPr lang="en-US" altLang="ko-KR" dirty="0"/>
              <a:t>Semi-structured</a:t>
            </a:r>
          </a:p>
          <a:p>
            <a:pPr lvl="1">
              <a:buFont typeface="Arial" charset="0"/>
              <a:buChar char="•"/>
              <a:defRPr/>
            </a:pPr>
            <a:r>
              <a:rPr lang="en-US" altLang="ko-KR" dirty="0"/>
              <a:t>Many sources of big data</a:t>
            </a:r>
          </a:p>
          <a:p>
            <a:pPr>
              <a:buFont typeface="Arial" charset="0"/>
              <a:buChar char="•"/>
              <a:defRPr/>
            </a:pPr>
            <a:endParaRPr lang="en-US" altLang="ko-KR" dirty="0"/>
          </a:p>
          <a:p>
            <a:pPr>
              <a:buFont typeface="Wingdings" pitchFamily="2" charset="2"/>
              <a:buChar char="v"/>
              <a:defRPr/>
            </a:pPr>
            <a:r>
              <a:rPr lang="en-US" altLang="ko-KR" dirty="0"/>
              <a:t>Unstructured</a:t>
            </a:r>
          </a:p>
          <a:p>
            <a:pPr lvl="1">
              <a:buFont typeface="Arial" charset="0"/>
              <a:buChar char="•"/>
              <a:defRPr/>
            </a:pPr>
            <a:r>
              <a:rPr lang="en-US" altLang="ko-KR" dirty="0"/>
              <a:t>Video data, audio data</a:t>
            </a:r>
            <a:endParaRPr lang="ko-KR" altLang="en-US" dirty="0"/>
          </a:p>
        </p:txBody>
      </p:sp>
      <p:pic>
        <p:nvPicPr>
          <p:cNvPr id="13317" name="Picture 2" descr="C:\Users\Min Sup\Desktop\2012년 1학기\Big Data\big data image\data structure.png"/>
          <p:cNvPicPr>
            <a:picLocks noChangeAspect="1" noChangeArrowheads="1"/>
          </p:cNvPicPr>
          <p:nvPr/>
        </p:nvPicPr>
        <p:blipFill>
          <a:blip r:embed="rId3" cstate="print"/>
          <a:srcRect/>
          <a:stretch>
            <a:fillRect/>
          </a:stretch>
        </p:blipFill>
        <p:spPr bwMode="auto">
          <a:xfrm>
            <a:off x="3332268" y="1307095"/>
            <a:ext cx="5075238" cy="5226050"/>
          </a:xfrm>
          <a:prstGeom prst="rect">
            <a:avLst/>
          </a:prstGeom>
          <a:noFill/>
          <a:ln w="9525">
            <a:noFill/>
            <a:miter lim="800000"/>
            <a:headEnd/>
            <a:tailEnd/>
          </a:ln>
        </p:spPr>
      </p:pic>
      <p:sp>
        <p:nvSpPr>
          <p:cNvPr id="6" name="Footer Placeholder 5"/>
          <p:cNvSpPr>
            <a:spLocks noGrp="1"/>
          </p:cNvSpPr>
          <p:nvPr>
            <p:ph type="ftr" sz="quarter" idx="16"/>
          </p:nvPr>
        </p:nvSpPr>
        <p:spPr/>
        <p:txBody>
          <a:bodyPr/>
          <a:lstStyle/>
          <a:p>
            <a:r>
              <a:rPr lang="en-US"/>
              <a:t>JECRC UNIVERSITY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 STRUCTURE DATA</a:t>
            </a:r>
          </a:p>
        </p:txBody>
      </p:sp>
      <p:sp>
        <p:nvSpPr>
          <p:cNvPr id="3" name="Content Placeholder 2"/>
          <p:cNvSpPr>
            <a:spLocks noGrp="1"/>
          </p:cNvSpPr>
          <p:nvPr>
            <p:ph sz="quarter" idx="1"/>
          </p:nvPr>
        </p:nvSpPr>
        <p:spPr/>
        <p:txBody>
          <a:bodyPr/>
          <a:lstStyle/>
          <a:p>
            <a:r>
              <a:rPr lang="en-IN" dirty="0"/>
              <a:t>Any data that can be stored, accessed and processed in the form of fixed format is termed as a 'structured' data.</a:t>
            </a:r>
          </a:p>
        </p:txBody>
      </p:sp>
      <p:pic>
        <p:nvPicPr>
          <p:cNvPr id="3074" name="Picture 2" descr="C:\Users\Nidhii\Desktop\index.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3200400"/>
            <a:ext cx="6172199"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29437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5458544" cy="1700808"/>
          </a:xfrm>
        </p:spPr>
        <p:txBody>
          <a:bodyPr>
            <a:normAutofit/>
          </a:bodyPr>
          <a:lstStyle/>
          <a:p>
            <a:r>
              <a:rPr lang="en-US" i="1" dirty="0">
                <a:solidFill>
                  <a:schemeClr val="tx1">
                    <a:lumMod val="85000"/>
                    <a:lumOff val="15000"/>
                  </a:schemeClr>
                </a:solidFill>
              </a:rPr>
              <a:t>Objective of the Subject:</a:t>
            </a:r>
            <a:br>
              <a:rPr lang="en-US" i="1" dirty="0">
                <a:solidFill>
                  <a:schemeClr val="tx1"/>
                </a:solidFill>
              </a:rPr>
            </a:br>
            <a:endParaRPr lang="en-IN" dirty="0"/>
          </a:p>
        </p:txBody>
      </p:sp>
      <p:sp>
        <p:nvSpPr>
          <p:cNvPr id="3" name="Subtitle 2"/>
          <p:cNvSpPr>
            <a:spLocks noGrp="1"/>
          </p:cNvSpPr>
          <p:nvPr>
            <p:ph type="subTitle" idx="1"/>
          </p:nvPr>
        </p:nvSpPr>
        <p:spPr>
          <a:xfrm>
            <a:off x="2267744" y="1700808"/>
            <a:ext cx="6120680" cy="4752528"/>
          </a:xfrm>
        </p:spPr>
        <p:txBody>
          <a:bodyPr>
            <a:normAutofit/>
          </a:bodyPr>
          <a:lstStyle/>
          <a:p>
            <a:pPr algn="l">
              <a:buFont typeface="Arial" pitchFamily="34" charset="0"/>
              <a:buChar char="•"/>
            </a:pPr>
            <a:r>
              <a:rPr lang="en-US" sz="2000" dirty="0">
                <a:solidFill>
                  <a:schemeClr val="tx1">
                    <a:lumMod val="85000"/>
                    <a:lumOff val="15000"/>
                  </a:schemeClr>
                </a:solidFill>
              </a:rPr>
              <a:t>To demonstrate the knowledge and ability to</a:t>
            </a:r>
          </a:p>
          <a:p>
            <a:pPr algn="l"/>
            <a:endParaRPr lang="en-IN" sz="2000" dirty="0">
              <a:solidFill>
                <a:schemeClr val="tx1">
                  <a:lumMod val="85000"/>
                  <a:lumOff val="15000"/>
                </a:schemeClr>
              </a:solidFill>
            </a:endParaRPr>
          </a:p>
          <a:p>
            <a:pPr lvl="0" algn="l">
              <a:buFont typeface="Arial" pitchFamily="34" charset="0"/>
              <a:buChar char="•"/>
            </a:pPr>
            <a:r>
              <a:rPr lang="en-US" sz="2000" dirty="0">
                <a:solidFill>
                  <a:schemeClr val="tx1">
                    <a:lumMod val="85000"/>
                    <a:lumOff val="15000"/>
                  </a:schemeClr>
                </a:solidFill>
              </a:rPr>
              <a:t>Covers fundamental principles of Big Data.</a:t>
            </a:r>
          </a:p>
          <a:p>
            <a:pPr lvl="0" algn="l"/>
            <a:endParaRPr lang="en-IN" sz="2000" dirty="0">
              <a:solidFill>
                <a:schemeClr val="tx1">
                  <a:lumMod val="85000"/>
                  <a:lumOff val="15000"/>
                </a:schemeClr>
              </a:solidFill>
            </a:endParaRPr>
          </a:p>
          <a:p>
            <a:pPr lvl="0" algn="l">
              <a:buFont typeface="Arial" pitchFamily="34" charset="0"/>
              <a:buChar char="•"/>
            </a:pPr>
            <a:r>
              <a:rPr lang="en-US" sz="2000" dirty="0">
                <a:solidFill>
                  <a:schemeClr val="tx1">
                    <a:lumMod val="85000"/>
                    <a:lumOff val="15000"/>
                  </a:schemeClr>
                </a:solidFill>
              </a:rPr>
              <a:t>To develop a comprehensive understanding of Big Data Analytics.</a:t>
            </a:r>
          </a:p>
          <a:p>
            <a:pPr lvl="0" algn="l"/>
            <a:endParaRPr lang="en-IN" sz="2000" dirty="0">
              <a:solidFill>
                <a:schemeClr val="tx1">
                  <a:lumMod val="85000"/>
                  <a:lumOff val="15000"/>
                </a:schemeClr>
              </a:solidFill>
            </a:endParaRPr>
          </a:p>
          <a:p>
            <a:pPr lvl="0" algn="l">
              <a:buFont typeface="Arial" pitchFamily="34" charset="0"/>
              <a:buChar char="•"/>
            </a:pPr>
            <a:r>
              <a:rPr lang="en-US" sz="2000" dirty="0">
                <a:solidFill>
                  <a:schemeClr val="tx1">
                    <a:lumMod val="85000"/>
                    <a:lumOff val="15000"/>
                  </a:schemeClr>
                </a:solidFill>
              </a:rPr>
              <a:t>To understand current and emerging trends in Big Data. </a:t>
            </a:r>
            <a:endParaRPr lang="en-IN" sz="2000" dirty="0">
              <a:solidFill>
                <a:schemeClr val="tx1">
                  <a:lumMod val="85000"/>
                  <a:lumOff val="15000"/>
                </a:schemeClr>
              </a:solidFill>
            </a:endParaRPr>
          </a:p>
          <a:p>
            <a:pPr algn="l"/>
            <a:endParaRPr lang="en-IN" sz="4400" b="1" dirty="0"/>
          </a:p>
        </p:txBody>
      </p:sp>
      <p:pic>
        <p:nvPicPr>
          <p:cNvPr id="4" name="Picture 3" descr="logoHome.png"/>
          <p:cNvPicPr>
            <a:picLocks noChangeAspect="1"/>
          </p:cNvPicPr>
          <p:nvPr/>
        </p:nvPicPr>
        <p:blipFill>
          <a:blip r:embed="rId2" cstate="print"/>
          <a:stretch>
            <a:fillRect/>
          </a:stretch>
        </p:blipFill>
        <p:spPr>
          <a:xfrm>
            <a:off x="-1" y="0"/>
            <a:ext cx="2051721" cy="6858000"/>
          </a:xfrm>
          <a:prstGeom prst="rect">
            <a:avLst/>
          </a:prstGeom>
        </p:spPr>
      </p:pic>
      <p:sp>
        <p:nvSpPr>
          <p:cNvPr id="5" name="Footer Placeholder 4"/>
          <p:cNvSpPr>
            <a:spLocks noGrp="1"/>
          </p:cNvSpPr>
          <p:nvPr>
            <p:ph type="ftr" sz="quarter" idx="11"/>
          </p:nvPr>
        </p:nvSpPr>
        <p:spPr/>
        <p:txBody>
          <a:bodyPr/>
          <a:lstStyle/>
          <a:p>
            <a:r>
              <a:rPr lang="en-US"/>
              <a:t>JECRC UNIVERSITY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endParaRPr lang="en-IN"/>
          </a:p>
        </p:txBody>
      </p:sp>
      <p:sp>
        <p:nvSpPr>
          <p:cNvPr id="3" name="Content Placeholder 2"/>
          <p:cNvSpPr>
            <a:spLocks noGrp="1"/>
          </p:cNvSpPr>
          <p:nvPr>
            <p:ph sz="quarter" idx="1"/>
          </p:nvPr>
        </p:nvSpPr>
        <p:spPr/>
        <p:txBody>
          <a:bodyPr/>
          <a:lstStyle/>
          <a:p>
            <a:r>
              <a:rPr lang="en-IN" dirty="0"/>
              <a:t>Structure Data is divided into</a:t>
            </a:r>
          </a:p>
          <a:p>
            <a:pPr marL="457200" indent="-457200">
              <a:buAutoNum type="arabicPeriod"/>
            </a:pPr>
            <a:r>
              <a:rPr lang="en-IN" dirty="0"/>
              <a:t>Machine Generated Data</a:t>
            </a:r>
          </a:p>
          <a:p>
            <a:pPr marL="0" indent="0">
              <a:buNone/>
            </a:pPr>
            <a:r>
              <a:rPr lang="en-IN" dirty="0"/>
              <a:t>      i) Sensor Data</a:t>
            </a:r>
          </a:p>
          <a:p>
            <a:pPr marL="0" indent="0">
              <a:buNone/>
            </a:pPr>
            <a:r>
              <a:rPr lang="en-IN" dirty="0"/>
              <a:t>      ii)Web log Data</a:t>
            </a:r>
          </a:p>
          <a:p>
            <a:pPr marL="0" indent="0">
              <a:buNone/>
            </a:pPr>
            <a:r>
              <a:rPr lang="en-IN" dirty="0"/>
              <a:t>      iii) Financial Data</a:t>
            </a:r>
          </a:p>
          <a:p>
            <a:pPr marL="0" indent="0">
              <a:buNone/>
            </a:pPr>
            <a:endParaRPr lang="en-IN" dirty="0"/>
          </a:p>
          <a:p>
            <a:pPr marL="0" indent="0">
              <a:buNone/>
            </a:pPr>
            <a:r>
              <a:rPr lang="en-IN" dirty="0"/>
              <a:t>2. Human Generated Data</a:t>
            </a:r>
          </a:p>
          <a:p>
            <a:pPr marL="0" indent="0">
              <a:buNone/>
            </a:pPr>
            <a:r>
              <a:rPr lang="en-IN" dirty="0"/>
              <a:t>     i) Input Data</a:t>
            </a:r>
          </a:p>
          <a:p>
            <a:pPr marL="0" indent="0">
              <a:buNone/>
            </a:pPr>
            <a:r>
              <a:rPr lang="en-IN" dirty="0"/>
              <a:t>     ii) Gaming related Data</a:t>
            </a:r>
          </a:p>
          <a:p>
            <a:pPr marL="0" indent="0">
              <a:buNone/>
            </a:pPr>
            <a:r>
              <a:rPr lang="en-IN" dirty="0"/>
              <a:t>     iii) Click Stream Data</a:t>
            </a:r>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72011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UNSTRUCTURED DATA</a:t>
            </a:r>
          </a:p>
        </p:txBody>
      </p:sp>
      <p:sp>
        <p:nvSpPr>
          <p:cNvPr id="3" name="Content Placeholder 2"/>
          <p:cNvSpPr>
            <a:spLocks noGrp="1"/>
          </p:cNvSpPr>
          <p:nvPr>
            <p:ph sz="quarter" idx="1"/>
          </p:nvPr>
        </p:nvSpPr>
        <p:spPr/>
        <p:txBody>
          <a:bodyPr/>
          <a:lstStyle/>
          <a:p>
            <a:r>
              <a:rPr lang="en-IN" dirty="0"/>
              <a:t>Any data with unknown form or the structure is classified as unstructured data. </a:t>
            </a:r>
          </a:p>
          <a:p>
            <a:r>
              <a:rPr lang="en-IN" dirty="0"/>
              <a:t>In addition to the size being huge, un-structured data poses multiple challenges in terms of its processing for deriving value out of it. </a:t>
            </a:r>
          </a:p>
          <a:p>
            <a:r>
              <a:rPr lang="en-IN" dirty="0"/>
              <a:t>Typical example of unstructured data is, a heterogeneous data source containing a combination of simple text files, images, videos etc.</a:t>
            </a:r>
          </a:p>
          <a:p>
            <a:r>
              <a:rPr lang="en-IN" b="1" dirty="0"/>
              <a:t>Examples Of Un-structured Data</a:t>
            </a:r>
            <a:r>
              <a:rPr lang="en-IN" dirty="0"/>
              <a:t> </a:t>
            </a:r>
          </a:p>
          <a:p>
            <a:pPr marL="0" indent="0">
              <a:buNone/>
            </a:pPr>
            <a:r>
              <a:rPr lang="en-IN" dirty="0"/>
              <a:t>   Output returned by 'Google Search' </a:t>
            </a:r>
          </a:p>
          <a:p>
            <a:pPr marL="0" indent="0">
              <a:buNone/>
            </a:pPr>
            <a:r>
              <a:rPr lang="en-IN" dirty="0"/>
              <a:t>  </a:t>
            </a:r>
          </a:p>
          <a:p>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806531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487362"/>
          </a:xfrm>
          <a:prstGeom prst="rect">
            <a:avLst/>
          </a:prstGeom>
        </p:spPr>
        <p:txBody>
          <a:bodyPr>
            <a:normAutofit fontScale="90000"/>
          </a:bodyPr>
          <a:lstStyle/>
          <a:p>
            <a:endParaRPr lang="en-IN" dirty="0"/>
          </a:p>
        </p:txBody>
      </p:sp>
      <p:pic>
        <p:nvPicPr>
          <p:cNvPr id="2050" name="Picture 2" descr="C:\Users\Nidhii\Desktop\061114_0759_WhatIsBigDa5.pn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133475" y="990600"/>
            <a:ext cx="611505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847232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   SEMI STRUCTURE DATA</a:t>
            </a:r>
          </a:p>
        </p:txBody>
      </p:sp>
      <p:sp>
        <p:nvSpPr>
          <p:cNvPr id="3" name="Content Placeholder 2"/>
          <p:cNvSpPr>
            <a:spLocks noGrp="1"/>
          </p:cNvSpPr>
          <p:nvPr>
            <p:ph sz="quarter" idx="1"/>
          </p:nvPr>
        </p:nvSpPr>
        <p:spPr/>
        <p:txBody>
          <a:bodyPr/>
          <a:lstStyle/>
          <a:p>
            <a:r>
              <a:rPr lang="en-IN" dirty="0"/>
              <a:t>Semi-structured data can contain both the forms of data. We can see semi-structured data as a </a:t>
            </a:r>
            <a:r>
              <a:rPr lang="en-IN" dirty="0" err="1"/>
              <a:t>strcutured</a:t>
            </a:r>
            <a:r>
              <a:rPr lang="en-IN" dirty="0"/>
              <a:t> in form but it is actually not defined with e.g. a table definition in relational DBMS. Example of semi-structured data is a data represented in XML file. </a:t>
            </a:r>
          </a:p>
          <a:p>
            <a:r>
              <a:rPr lang="en-IN" dirty="0"/>
              <a:t>Examples Of Semi-structured Data </a:t>
            </a:r>
          </a:p>
          <a:p>
            <a:r>
              <a:rPr lang="en-IN" dirty="0"/>
              <a:t>Personal data stored in a XML file-</a:t>
            </a:r>
          </a:p>
          <a:p>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117522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           Continue..</a:t>
            </a:r>
          </a:p>
        </p:txBody>
      </p:sp>
      <p:sp>
        <p:nvSpPr>
          <p:cNvPr id="3" name="Content Placeholder 2"/>
          <p:cNvSpPr>
            <a:spLocks noGrp="1"/>
          </p:cNvSpPr>
          <p:nvPr>
            <p:ph sz="quarter" idx="1"/>
          </p:nvPr>
        </p:nvSpPr>
        <p:spPr>
          <a:xfrm>
            <a:off x="457200" y="1600200"/>
            <a:ext cx="7848600" cy="4873752"/>
          </a:xfrm>
        </p:spPr>
        <p:txBody>
          <a:bodyPr/>
          <a:lstStyle/>
          <a:p>
            <a:r>
              <a:rPr lang="en-IN" dirty="0"/>
              <a:t>&lt;rec&gt;&lt;name&gt;</a:t>
            </a:r>
            <a:r>
              <a:rPr lang="en-IN" dirty="0" err="1"/>
              <a:t>Prashant</a:t>
            </a:r>
            <a:r>
              <a:rPr lang="en-IN" dirty="0"/>
              <a:t> </a:t>
            </a:r>
            <a:r>
              <a:rPr lang="en-IN" dirty="0" err="1"/>
              <a:t>Rao</a:t>
            </a:r>
            <a:r>
              <a:rPr lang="en-IN" dirty="0"/>
              <a:t>&lt;/name&gt;&lt;sex&gt;Male&lt;/sex&gt;&lt;age&gt;35&lt;/age&gt;&lt;/rec&gt; &lt;rec&gt;&lt;name&gt;</a:t>
            </a:r>
            <a:r>
              <a:rPr lang="en-IN" dirty="0" err="1"/>
              <a:t>Seema</a:t>
            </a:r>
            <a:r>
              <a:rPr lang="en-IN" dirty="0"/>
              <a:t> R.&lt;/name&gt;&lt;sex&gt;Female&lt;/sex&gt;&lt;age&gt;41&lt;/age&gt;&lt;/rec&gt; &lt;rec&gt;&lt;name&gt;</a:t>
            </a:r>
            <a:r>
              <a:rPr lang="en-IN" dirty="0" err="1"/>
              <a:t>Satish</a:t>
            </a:r>
            <a:r>
              <a:rPr lang="en-IN" dirty="0"/>
              <a:t> Mane&lt;/name&gt;&lt;sex&gt;Male&lt;/sex&gt;&lt;age&gt;29&lt;/age&gt;&lt;/rec&gt; &lt;rec&gt;&lt;name&gt;</a:t>
            </a:r>
            <a:r>
              <a:rPr lang="en-IN" dirty="0" err="1"/>
              <a:t>Subrato</a:t>
            </a:r>
            <a:r>
              <a:rPr lang="en-IN" dirty="0"/>
              <a:t> Roy&lt;/name&gt;&lt;sex&gt;Male&lt;/sex&gt;&lt;age&gt;26&lt;/age&gt;&lt;/rec&gt; &lt;rec&gt;&lt;name&gt;Jeremiah J.&lt;/name&gt;&lt;sex&gt;Male&lt;/sex&gt;&lt;age&gt;35&lt;/age&gt;&lt;/rec&gt;</a:t>
            </a:r>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138728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                       Lecture-2</a:t>
            </a:r>
          </a:p>
        </p:txBody>
      </p:sp>
      <p:sp>
        <p:nvSpPr>
          <p:cNvPr id="3" name="Content Placeholder 2"/>
          <p:cNvSpPr>
            <a:spLocks noGrp="1"/>
          </p:cNvSpPr>
          <p:nvPr>
            <p:ph sz="quarter" idx="1"/>
          </p:nvPr>
        </p:nvSpPr>
        <p:spPr/>
        <p:txBody>
          <a:bodyPr/>
          <a:lstStyle/>
          <a:p>
            <a:endParaRPr lang="en-IN" dirty="0"/>
          </a:p>
          <a:p>
            <a:r>
              <a:rPr lang="en-IN" dirty="0"/>
              <a:t>Big Data Analytic </a:t>
            </a:r>
          </a:p>
          <a:p>
            <a:r>
              <a:rPr lang="en-IN" dirty="0"/>
              <a:t>Benefits of Big Data</a:t>
            </a:r>
          </a:p>
          <a:p>
            <a:r>
              <a:rPr lang="en-IN" dirty="0"/>
              <a:t>Tools and Techniques</a:t>
            </a:r>
          </a:p>
          <a:p>
            <a:r>
              <a:rPr lang="en-IN" dirty="0"/>
              <a:t>Impact of Big Data on Business</a:t>
            </a:r>
          </a:p>
          <a:p>
            <a:r>
              <a:rPr lang="en-IN" dirty="0"/>
              <a:t>Applications</a:t>
            </a:r>
          </a:p>
          <a:p>
            <a:r>
              <a:rPr lang="en-IN" dirty="0"/>
              <a:t>Future Scope</a:t>
            </a:r>
          </a:p>
          <a:p>
            <a:pPr marL="0" indent="0">
              <a:buNone/>
            </a:pPr>
            <a:r>
              <a:rPr lang="en-IN" dirty="0"/>
              <a:t>                       </a:t>
            </a:r>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779092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a:t>BIG DATA ANALYTIC</a:t>
            </a:r>
          </a:p>
        </p:txBody>
      </p:sp>
      <p:sp>
        <p:nvSpPr>
          <p:cNvPr id="3" name="Content Placeholder 2"/>
          <p:cNvSpPr>
            <a:spLocks noGrp="1"/>
          </p:cNvSpPr>
          <p:nvPr>
            <p:ph type="subTitle" idx="1"/>
          </p:nvPr>
        </p:nvSpPr>
        <p:spPr/>
        <p:txBody>
          <a:bodyPr/>
          <a:lstStyle/>
          <a:p>
            <a:endParaRPr lang="en-IN" dirty="0"/>
          </a:p>
          <a:p>
            <a:endParaRPr lang="en-IN" dirty="0"/>
          </a:p>
          <a:p>
            <a:endParaRPr lang="en-IN" dirty="0"/>
          </a:p>
          <a:p>
            <a:pPr marL="0" indent="0">
              <a:buNone/>
            </a:pPr>
            <a:endParaRPr lang="en-IN" dirty="0"/>
          </a:p>
        </p:txBody>
      </p:sp>
      <p:sp>
        <p:nvSpPr>
          <p:cNvPr id="5" name="Footer Placeholder 4"/>
          <p:cNvSpPr>
            <a:spLocks noGrp="1"/>
          </p:cNvSpPr>
          <p:nvPr>
            <p:ph type="ftr" sz="quarter" idx="11"/>
          </p:nvPr>
        </p:nvSpPr>
        <p:spPr/>
        <p:txBody>
          <a:bodyPr/>
          <a:lstStyle/>
          <a:p>
            <a:r>
              <a:rPr lang="en-US"/>
              <a:t>JECRC UNIVERSITY</a:t>
            </a:r>
          </a:p>
        </p:txBody>
      </p:sp>
    </p:spTree>
    <p:extLst>
      <p:ext uri="{BB962C8B-B14F-4D97-AF65-F5344CB8AC3E}">
        <p14:creationId xmlns:p14="http://schemas.microsoft.com/office/powerpoint/2010/main" val="888933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bwMode="auto">
          <a:xfrm>
            <a:off x="457200" y="0"/>
            <a:ext cx="7886700" cy="1249363"/>
          </a:xfrm>
          <a:prstGeom prst="rect">
            <a:avLst/>
          </a:prstGeom>
          <a:noFill/>
        </p:spPr>
        <p:txBody>
          <a:bodyPr wrap="square" numCol="1" anchorCtr="0" compatLnSpc="1">
            <a:prstTxWarp prst="textNoShape">
              <a:avLst/>
            </a:prstTxWarp>
          </a:bodyPr>
          <a:lstStyle/>
          <a:p>
            <a:r>
              <a:rPr lang="en-US" sz="4000" dirty="0">
                <a:solidFill>
                  <a:schemeClr val="tx1">
                    <a:lumMod val="65000"/>
                    <a:lumOff val="35000"/>
                  </a:schemeClr>
                </a:solidFill>
                <a:latin typeface="+mn-lt"/>
              </a:rPr>
              <a:t>   </a:t>
            </a:r>
            <a:r>
              <a:rPr lang="en-US" sz="4000" b="1" u="sng" dirty="0">
                <a:solidFill>
                  <a:schemeClr val="tx1">
                    <a:lumMod val="65000"/>
                    <a:lumOff val="35000"/>
                  </a:schemeClr>
                </a:solidFill>
                <a:latin typeface="+mn-lt"/>
              </a:rPr>
              <a:t>Why Big Data</a:t>
            </a:r>
          </a:p>
        </p:txBody>
      </p:sp>
      <p:sp>
        <p:nvSpPr>
          <p:cNvPr id="56323" name="Rectangle 3"/>
          <p:cNvSpPr>
            <a:spLocks noGrp="1"/>
          </p:cNvSpPr>
          <p:nvPr>
            <p:ph sz="quarter" idx="1"/>
          </p:nvPr>
        </p:nvSpPr>
        <p:spPr bwMode="auto">
          <a:xfrm>
            <a:off x="457200" y="1600200"/>
            <a:ext cx="8229600" cy="5029200"/>
          </a:xfrm>
        </p:spPr>
        <p:txBody>
          <a:bodyPr wrap="square" numCol="1" anchor="t" anchorCtr="0" compatLnSpc="1">
            <a:prstTxWarp prst="textNoShape">
              <a:avLst/>
            </a:prstTxWarp>
            <a:normAutofit/>
          </a:bodyPr>
          <a:lstStyle/>
          <a:p>
            <a:pPr>
              <a:buFont typeface="Arial" charset="0"/>
              <a:buChar char="•"/>
              <a:defRPr/>
            </a:pPr>
            <a:r>
              <a:rPr lang="en-US" dirty="0">
                <a:latin typeface="Trebuchet MS" pitchFamily="34" charset="0"/>
              </a:rPr>
              <a:t>G</a:t>
            </a:r>
            <a:r>
              <a:rPr lang="en-US" dirty="0">
                <a:solidFill>
                  <a:schemeClr val="tx1"/>
                </a:solidFill>
                <a:latin typeface="Trebuchet MS" pitchFamily="34" charset="0"/>
              </a:rPr>
              <a:t>rowth of Big Data is needed  </a:t>
            </a:r>
          </a:p>
          <a:p>
            <a:pPr>
              <a:buFont typeface="Arial" charset="0"/>
              <a:buNone/>
              <a:defRPr/>
            </a:pPr>
            <a:endParaRPr lang="en-US" dirty="0">
              <a:solidFill>
                <a:schemeClr val="tx1"/>
              </a:solidFill>
              <a:latin typeface="Trebuchet MS" pitchFamily="34" charset="0"/>
            </a:endParaRPr>
          </a:p>
          <a:p>
            <a:pPr lvl="1">
              <a:buFont typeface="Arial" charset="0"/>
              <a:buChar char="–"/>
              <a:defRPr/>
            </a:pPr>
            <a:r>
              <a:rPr lang="en-US" sz="2400" dirty="0">
                <a:solidFill>
                  <a:schemeClr val="tx1"/>
                </a:solidFill>
                <a:latin typeface="Trebuchet MS" pitchFamily="34" charset="0"/>
              </a:rPr>
              <a:t>Increase of storage capacities</a:t>
            </a:r>
          </a:p>
          <a:p>
            <a:pPr lvl="1">
              <a:buFont typeface="Arial" charset="0"/>
              <a:buNone/>
              <a:defRPr/>
            </a:pPr>
            <a:endParaRPr lang="en-US" sz="2400" dirty="0">
              <a:solidFill>
                <a:schemeClr val="tx1"/>
              </a:solidFill>
              <a:latin typeface="Trebuchet MS" pitchFamily="34" charset="0"/>
            </a:endParaRPr>
          </a:p>
          <a:p>
            <a:pPr lvl="1">
              <a:buFont typeface="Arial" charset="0"/>
              <a:buChar char="–"/>
              <a:defRPr/>
            </a:pPr>
            <a:r>
              <a:rPr lang="en-US" sz="2400" dirty="0">
                <a:solidFill>
                  <a:schemeClr val="tx1"/>
                </a:solidFill>
                <a:latin typeface="Trebuchet MS" pitchFamily="34" charset="0"/>
              </a:rPr>
              <a:t>Increase of processing power</a:t>
            </a:r>
          </a:p>
          <a:p>
            <a:pPr lvl="1">
              <a:buFont typeface="Arial" charset="0"/>
              <a:buNone/>
              <a:defRPr/>
            </a:pPr>
            <a:endParaRPr lang="en-US" sz="2400" dirty="0">
              <a:solidFill>
                <a:schemeClr val="tx1"/>
              </a:solidFill>
              <a:latin typeface="Trebuchet MS" pitchFamily="34" charset="0"/>
            </a:endParaRPr>
          </a:p>
          <a:p>
            <a:pPr lvl="1">
              <a:buFont typeface="Arial" charset="0"/>
              <a:buChar char="–"/>
              <a:defRPr/>
            </a:pPr>
            <a:r>
              <a:rPr lang="en-US" sz="2400" dirty="0">
                <a:solidFill>
                  <a:schemeClr val="tx1"/>
                </a:solidFill>
                <a:latin typeface="Trebuchet MS" pitchFamily="34" charset="0"/>
              </a:rPr>
              <a:t>Availability of data(different data types)</a:t>
            </a:r>
          </a:p>
          <a:p>
            <a:pPr lvl="1">
              <a:buFont typeface="Arial" charset="0"/>
              <a:buChar char="–"/>
              <a:defRPr/>
            </a:pPr>
            <a:endParaRPr lang="en-US" sz="2400" dirty="0">
              <a:solidFill>
                <a:schemeClr val="tx1"/>
              </a:solidFill>
              <a:latin typeface="Trebuchet MS" pitchFamily="34" charset="0"/>
            </a:endParaRPr>
          </a:p>
          <a:p>
            <a:pPr lvl="1">
              <a:buFont typeface="Arial" charset="0"/>
              <a:buChar char="–"/>
              <a:defRPr/>
            </a:pPr>
            <a:r>
              <a:rPr lang="en-US" sz="2400" dirty="0">
                <a:solidFill>
                  <a:schemeClr val="tx1"/>
                </a:solidFill>
                <a:latin typeface="Trebuchet MS" pitchFamily="34" charset="0"/>
              </a:rPr>
              <a:t>Every day we create 2.5 quintillion bytes of data; 90% of the data in the world today has been created in the last two years alone</a:t>
            </a:r>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BIG DATA ANALYTICS</a:t>
            </a:r>
          </a:p>
        </p:txBody>
      </p:sp>
      <p:sp>
        <p:nvSpPr>
          <p:cNvPr id="3" name="Content Placeholder 2"/>
          <p:cNvSpPr>
            <a:spLocks noGrp="1"/>
          </p:cNvSpPr>
          <p:nvPr>
            <p:ph sz="quarter" idx="1"/>
          </p:nvPr>
        </p:nvSpPr>
        <p:spPr/>
        <p:txBody>
          <a:bodyPr/>
          <a:lstStyle/>
          <a:p>
            <a:r>
              <a:rPr lang="en-IN" dirty="0"/>
              <a:t>Big data analytics helps organizations harness their data and use it to identify new opportunities.</a:t>
            </a:r>
          </a:p>
          <a:p>
            <a:endParaRPr lang="en-IN" dirty="0"/>
          </a:p>
        </p:txBody>
      </p:sp>
      <p:pic>
        <p:nvPicPr>
          <p:cNvPr id="3074" name="Picture 2" descr="C:\Users\Nidhii\Desktop\147274215379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5125" y="2895600"/>
            <a:ext cx="3333750" cy="29718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4249852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bwMode="auto">
          <a:xfrm>
            <a:off x="457200" y="274638"/>
            <a:ext cx="7467600" cy="1143000"/>
          </a:xfrm>
          <a:prstGeom prst="rect">
            <a:avLst/>
          </a:prstGeom>
          <a:noFill/>
        </p:spPr>
        <p:txBody>
          <a:bodyPr wrap="square" numCol="1" anchorCtr="0" compatLnSpc="1">
            <a:prstTxWarp prst="textNoShape">
              <a:avLst/>
            </a:prstTxWarp>
            <a:noAutofit/>
          </a:bodyPr>
          <a:lstStyle/>
          <a:p>
            <a:pPr eaLnBrk="1" hangingPunct="1"/>
            <a:r>
              <a:rPr lang="en-US" sz="4000" b="1" u="sng" dirty="0">
                <a:solidFill>
                  <a:schemeClr val="tx1">
                    <a:lumMod val="65000"/>
                    <a:lumOff val="35000"/>
                  </a:schemeClr>
                </a:solidFill>
                <a:latin typeface="+mn-lt"/>
              </a:rPr>
              <a:t>Big Data Analytics</a:t>
            </a:r>
            <a:br>
              <a:rPr lang="en-US" sz="4000" dirty="0">
                <a:solidFill>
                  <a:schemeClr val="tx1">
                    <a:lumMod val="65000"/>
                    <a:lumOff val="35000"/>
                  </a:schemeClr>
                </a:solidFill>
                <a:latin typeface="+mn-lt"/>
              </a:rPr>
            </a:br>
            <a:endParaRPr lang="en-US" sz="4000" dirty="0">
              <a:solidFill>
                <a:schemeClr val="tx1">
                  <a:lumMod val="65000"/>
                  <a:lumOff val="35000"/>
                </a:schemeClr>
              </a:solidFill>
              <a:latin typeface="+mn-lt"/>
            </a:endParaRPr>
          </a:p>
        </p:txBody>
      </p:sp>
      <p:sp>
        <p:nvSpPr>
          <p:cNvPr id="20483" name="Rectangle 3"/>
          <p:cNvSpPr>
            <a:spLocks noGrp="1" noChangeArrowheads="1"/>
          </p:cNvSpPr>
          <p:nvPr>
            <p:ph sz="quarter" idx="1"/>
          </p:nvPr>
        </p:nvSpPr>
        <p:spPr bwMode="auto"/>
        <p:txBody>
          <a:bodyPr wrap="square" numCol="1" anchor="t" anchorCtr="0" compatLnSpc="1">
            <a:prstTxWarp prst="textNoShape">
              <a:avLst/>
            </a:prstTxWarp>
          </a:bodyPr>
          <a:lstStyle/>
          <a:p>
            <a:pPr eaLnBrk="1" hangingPunct="1">
              <a:lnSpc>
                <a:spcPct val="80000"/>
              </a:lnSpc>
            </a:pPr>
            <a:r>
              <a:rPr lang="en-US" sz="2200" dirty="0">
                <a:solidFill>
                  <a:schemeClr val="tx1"/>
                </a:solidFill>
                <a:latin typeface="Trebuchet MS" pitchFamily="34" charset="0"/>
              </a:rPr>
              <a:t>Examining large amount of data </a:t>
            </a:r>
          </a:p>
          <a:p>
            <a:pPr eaLnBrk="1" hangingPunct="1">
              <a:lnSpc>
                <a:spcPct val="80000"/>
              </a:lnSpc>
            </a:pPr>
            <a:endParaRPr lang="en-US" sz="2200" dirty="0">
              <a:solidFill>
                <a:schemeClr val="tx1"/>
              </a:solidFill>
              <a:latin typeface="Trebuchet MS" pitchFamily="34" charset="0"/>
            </a:endParaRPr>
          </a:p>
          <a:p>
            <a:pPr eaLnBrk="1" hangingPunct="1">
              <a:lnSpc>
                <a:spcPct val="80000"/>
              </a:lnSpc>
            </a:pPr>
            <a:r>
              <a:rPr lang="en-US" sz="2200" dirty="0">
                <a:solidFill>
                  <a:schemeClr val="tx1"/>
                </a:solidFill>
                <a:latin typeface="Trebuchet MS" pitchFamily="34" charset="0"/>
              </a:rPr>
              <a:t>Appropriate information</a:t>
            </a:r>
          </a:p>
          <a:p>
            <a:pPr eaLnBrk="1" hangingPunct="1">
              <a:lnSpc>
                <a:spcPct val="80000"/>
              </a:lnSpc>
              <a:buFont typeface="Arial" pitchFamily="34" charset="0"/>
              <a:buNone/>
            </a:pPr>
            <a:endParaRPr lang="en-US" sz="2200" dirty="0">
              <a:solidFill>
                <a:schemeClr val="tx1"/>
              </a:solidFill>
              <a:latin typeface="Trebuchet MS" pitchFamily="34" charset="0"/>
            </a:endParaRPr>
          </a:p>
          <a:p>
            <a:pPr eaLnBrk="1" hangingPunct="1">
              <a:lnSpc>
                <a:spcPct val="80000"/>
              </a:lnSpc>
            </a:pPr>
            <a:r>
              <a:rPr lang="en-US" sz="2200" dirty="0">
                <a:solidFill>
                  <a:schemeClr val="tx1"/>
                </a:solidFill>
                <a:latin typeface="Trebuchet MS" pitchFamily="34" charset="0"/>
              </a:rPr>
              <a:t>Identification of hidden patterns, unknown correlations</a:t>
            </a:r>
          </a:p>
          <a:p>
            <a:pPr eaLnBrk="1" hangingPunct="1">
              <a:lnSpc>
                <a:spcPct val="80000"/>
              </a:lnSpc>
              <a:buFont typeface="Arial" pitchFamily="34" charset="0"/>
              <a:buNone/>
            </a:pPr>
            <a:endParaRPr lang="en-US" sz="2200" dirty="0">
              <a:solidFill>
                <a:schemeClr val="tx1"/>
              </a:solidFill>
              <a:latin typeface="Trebuchet MS" pitchFamily="34" charset="0"/>
            </a:endParaRPr>
          </a:p>
          <a:p>
            <a:pPr eaLnBrk="1" hangingPunct="1">
              <a:lnSpc>
                <a:spcPct val="80000"/>
              </a:lnSpc>
            </a:pPr>
            <a:r>
              <a:rPr lang="en-US" sz="2200" dirty="0">
                <a:solidFill>
                  <a:schemeClr val="tx1"/>
                </a:solidFill>
                <a:latin typeface="Trebuchet MS" pitchFamily="34" charset="0"/>
              </a:rPr>
              <a:t>Competitive advantage</a:t>
            </a:r>
          </a:p>
          <a:p>
            <a:pPr eaLnBrk="1" hangingPunct="1">
              <a:lnSpc>
                <a:spcPct val="80000"/>
              </a:lnSpc>
              <a:buFont typeface="Arial" pitchFamily="34" charset="0"/>
              <a:buNone/>
            </a:pPr>
            <a:endParaRPr lang="en-US" sz="2200" dirty="0">
              <a:solidFill>
                <a:schemeClr val="tx1"/>
              </a:solidFill>
              <a:latin typeface="Trebuchet MS" pitchFamily="34" charset="0"/>
            </a:endParaRPr>
          </a:p>
          <a:p>
            <a:pPr eaLnBrk="1" hangingPunct="1">
              <a:lnSpc>
                <a:spcPct val="80000"/>
              </a:lnSpc>
            </a:pPr>
            <a:r>
              <a:rPr lang="en-US" sz="2200" dirty="0">
                <a:solidFill>
                  <a:schemeClr val="tx1"/>
                </a:solidFill>
                <a:latin typeface="Trebuchet MS" pitchFamily="34" charset="0"/>
              </a:rPr>
              <a:t>Better business decisions: strategic and operational</a:t>
            </a:r>
          </a:p>
          <a:p>
            <a:pPr eaLnBrk="1" hangingPunct="1">
              <a:lnSpc>
                <a:spcPct val="80000"/>
              </a:lnSpc>
              <a:buFont typeface="Arial" pitchFamily="34" charset="0"/>
              <a:buNone/>
            </a:pPr>
            <a:endParaRPr lang="en-US" sz="2200" dirty="0">
              <a:solidFill>
                <a:schemeClr val="tx1"/>
              </a:solidFill>
              <a:latin typeface="Trebuchet MS" pitchFamily="34" charset="0"/>
            </a:endParaRPr>
          </a:p>
          <a:p>
            <a:pPr eaLnBrk="1" hangingPunct="1">
              <a:lnSpc>
                <a:spcPct val="80000"/>
              </a:lnSpc>
            </a:pPr>
            <a:r>
              <a:rPr lang="en-US" sz="2200" dirty="0">
                <a:solidFill>
                  <a:schemeClr val="tx1"/>
                </a:solidFill>
                <a:latin typeface="Trebuchet MS" pitchFamily="34" charset="0"/>
              </a:rPr>
              <a:t>Effective marketing,  customer satisfaction, increased revenue</a:t>
            </a:r>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3400" y="228600"/>
            <a:ext cx="8229600" cy="1143000"/>
          </a:xfrm>
          <a:prstGeom prst="rect">
            <a:avLst/>
          </a:prstGeom>
        </p:spPr>
        <p:txBody>
          <a:bodyPr>
            <a:normAutofit/>
          </a:bodyPr>
          <a:lstStyle/>
          <a:p>
            <a:pPr>
              <a:defRPr/>
            </a:pPr>
            <a:r>
              <a:rPr lang="en-US" sz="4000" b="1" u="sng" dirty="0">
                <a:latin typeface="Calisto MT" pitchFamily="18" charset="0"/>
              </a:rPr>
              <a:t>Introduction</a:t>
            </a:r>
          </a:p>
        </p:txBody>
      </p:sp>
      <p:sp>
        <p:nvSpPr>
          <p:cNvPr id="3" name="Content Placeholder 2"/>
          <p:cNvSpPr>
            <a:spLocks noGrp="1"/>
          </p:cNvSpPr>
          <p:nvPr>
            <p:ph sz="quarter" idx="1"/>
          </p:nvPr>
        </p:nvSpPr>
        <p:spPr>
          <a:xfrm>
            <a:off x="838200" y="1371600"/>
            <a:ext cx="7675562" cy="5181600"/>
          </a:xfrm>
        </p:spPr>
        <p:txBody>
          <a:bodyPr>
            <a:normAutofit fontScale="92500" lnSpcReduction="10000"/>
          </a:bodyPr>
          <a:lstStyle/>
          <a:p>
            <a:pPr>
              <a:defRPr/>
            </a:pPr>
            <a:r>
              <a:rPr lang="en-US" dirty="0"/>
              <a:t> Big Data may well be the Next Big Thing in the IT world. </a:t>
            </a:r>
          </a:p>
          <a:p>
            <a:pPr>
              <a:buNone/>
              <a:defRPr/>
            </a:pPr>
            <a:endParaRPr lang="en-US" dirty="0"/>
          </a:p>
          <a:p>
            <a:pPr>
              <a:defRPr/>
            </a:pPr>
            <a:r>
              <a:rPr lang="en-US" dirty="0"/>
              <a:t>Big data burst upon the scene in the first decade of the 21st century.</a:t>
            </a:r>
          </a:p>
          <a:p>
            <a:pPr>
              <a:buFont typeface="Arial" pitchFamily="34" charset="0"/>
              <a:buNone/>
              <a:defRPr/>
            </a:pPr>
            <a:endParaRPr lang="en-US" dirty="0"/>
          </a:p>
          <a:p>
            <a:pPr>
              <a:defRPr/>
            </a:pPr>
            <a:r>
              <a:rPr lang="en-US" dirty="0"/>
              <a:t>The first organizations to embrace it were online and startup firms. Firms like Google, eBay, LinkedIn, and </a:t>
            </a:r>
            <a:r>
              <a:rPr lang="en-US" dirty="0" err="1"/>
              <a:t>Facebook</a:t>
            </a:r>
            <a:r>
              <a:rPr lang="en-US" dirty="0"/>
              <a:t> were built around big data from the beginning.</a:t>
            </a:r>
          </a:p>
          <a:p>
            <a:pPr>
              <a:buFont typeface="Arial" pitchFamily="34" charset="0"/>
              <a:buNone/>
              <a:defRPr/>
            </a:pPr>
            <a:endParaRPr lang="en-US" dirty="0"/>
          </a:p>
          <a:p>
            <a:pPr>
              <a:defRPr/>
            </a:pPr>
            <a:r>
              <a:rPr lang="en-US" dirty="0"/>
              <a:t>Like many new information technologies, big data can bring about dramatic cost reductions, substantial improvements in the time required to perform a computing task, or new product and service offerings.</a:t>
            </a:r>
          </a:p>
        </p:txBody>
      </p:sp>
      <p:sp>
        <p:nvSpPr>
          <p:cNvPr id="5" name="Footer Placeholder 4"/>
          <p:cNvSpPr>
            <a:spLocks noGrp="1"/>
          </p:cNvSpPr>
          <p:nvPr>
            <p:ph type="ftr" sz="quarter" idx="16"/>
          </p:nvPr>
        </p:nvSpPr>
        <p:spPr/>
        <p:txBody>
          <a:bodyPr/>
          <a:lstStyle/>
          <a:p>
            <a:r>
              <a:rPr lang="en-US"/>
              <a:t>JECRC UNIVERSITY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639762"/>
          </a:xfrm>
          <a:prstGeom prst="rect">
            <a:avLst/>
          </a:prstGeom>
        </p:spPr>
        <p:txBody>
          <a:bodyPr/>
          <a:lstStyle/>
          <a:p>
            <a:endParaRPr lang="en-IN" dirty="0"/>
          </a:p>
        </p:txBody>
      </p:sp>
      <p:sp>
        <p:nvSpPr>
          <p:cNvPr id="3" name="Content Placeholder 2"/>
          <p:cNvSpPr>
            <a:spLocks noGrp="1"/>
          </p:cNvSpPr>
          <p:nvPr>
            <p:ph sz="quarter" idx="1"/>
          </p:nvPr>
        </p:nvSpPr>
        <p:spPr>
          <a:xfrm>
            <a:off x="457200" y="990600"/>
            <a:ext cx="7467600" cy="5483352"/>
          </a:xfrm>
        </p:spPr>
        <p:txBody>
          <a:bodyPr>
            <a:normAutofit fontScale="92500" lnSpcReduction="10000"/>
          </a:bodyPr>
          <a:lstStyle/>
          <a:p>
            <a:pPr algn="just"/>
            <a:r>
              <a:rPr lang="en-IN" b="1" dirty="0"/>
              <a:t>Cost reduction.</a:t>
            </a:r>
            <a:r>
              <a:rPr lang="en-IN" dirty="0"/>
              <a:t> Big data technologies such as </a:t>
            </a:r>
            <a:r>
              <a:rPr lang="en-IN" dirty="0" err="1"/>
              <a:t>Hadoop</a:t>
            </a:r>
            <a:r>
              <a:rPr lang="en-IN" dirty="0"/>
              <a:t> and cloud-based analytics bring significant cost advantages when it comes to storing large amounts of data – plus they can identify more efficient ways of doing business.</a:t>
            </a:r>
          </a:p>
          <a:p>
            <a:pPr algn="just"/>
            <a:r>
              <a:rPr lang="en-IN" b="1" dirty="0"/>
              <a:t>Faster, better decision making.</a:t>
            </a:r>
            <a:r>
              <a:rPr lang="en-IN" dirty="0"/>
              <a:t> With the speed of </a:t>
            </a:r>
            <a:r>
              <a:rPr lang="en-IN" dirty="0" err="1"/>
              <a:t>Hadoop</a:t>
            </a:r>
            <a:r>
              <a:rPr lang="en-IN" dirty="0"/>
              <a:t> and in-memory analytics, combined with the ability to </a:t>
            </a:r>
            <a:r>
              <a:rPr lang="en-IN" dirty="0" err="1"/>
              <a:t>analyze</a:t>
            </a:r>
            <a:r>
              <a:rPr lang="en-IN" dirty="0"/>
              <a:t> new sources of data, businesses are able to </a:t>
            </a:r>
            <a:r>
              <a:rPr lang="en-IN" dirty="0" err="1"/>
              <a:t>analyze</a:t>
            </a:r>
            <a:r>
              <a:rPr lang="en-IN" dirty="0"/>
              <a:t> information immediately – and make decisions based on what they’ve learned.</a:t>
            </a:r>
          </a:p>
          <a:p>
            <a:pPr algn="just"/>
            <a:r>
              <a:rPr lang="en-IN" b="1" dirty="0"/>
              <a:t>New products and services.</a:t>
            </a:r>
            <a:r>
              <a:rPr lang="en-IN" dirty="0"/>
              <a:t> With the ability to gauge customer needs and satisfaction through analytics comes the power to give customers what they want. Davenport points out that with big data analytics, more companies are creating new products to meet customers’ needs.</a:t>
            </a:r>
          </a:p>
          <a:p>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361758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bwMode="auto">
          <a:xfrm>
            <a:off x="152400" y="0"/>
            <a:ext cx="7467600" cy="1143000"/>
          </a:xfrm>
          <a:prstGeom prst="rect">
            <a:avLst/>
          </a:prstGeom>
          <a:noFill/>
        </p:spPr>
        <p:txBody>
          <a:bodyPr wrap="square" numCol="1" anchorCtr="0" compatLnSpc="1">
            <a:prstTxWarp prst="textNoShape">
              <a:avLst/>
            </a:prstTxWarp>
            <a:normAutofit/>
          </a:bodyPr>
          <a:lstStyle/>
          <a:p>
            <a:r>
              <a:rPr lang="en-US" sz="4000" b="1" u="sng" dirty="0">
                <a:solidFill>
                  <a:schemeClr val="tx1">
                    <a:lumMod val="65000"/>
                    <a:lumOff val="35000"/>
                  </a:schemeClr>
                </a:solidFill>
                <a:latin typeface="Calisto MT" pitchFamily="18" charset="0"/>
              </a:rPr>
              <a:t>How Big data impacts on IT</a:t>
            </a:r>
          </a:p>
        </p:txBody>
      </p:sp>
      <p:sp>
        <p:nvSpPr>
          <p:cNvPr id="16387" name="Rectangle 3"/>
          <p:cNvSpPr>
            <a:spLocks noGrp="1"/>
          </p:cNvSpPr>
          <p:nvPr>
            <p:ph sz="quarter" idx="1"/>
          </p:nvPr>
        </p:nvSpPr>
        <p:spPr bwMode="auto"/>
        <p:txBody>
          <a:bodyPr wrap="square" numCol="1" anchor="t" anchorCtr="0" compatLnSpc="1">
            <a:prstTxWarp prst="textNoShape">
              <a:avLst/>
            </a:prstTxWarp>
            <a:normAutofit/>
          </a:bodyPr>
          <a:lstStyle/>
          <a:p>
            <a:pPr>
              <a:buFont typeface="Arial" charset="0"/>
              <a:buChar char="•"/>
              <a:defRPr/>
            </a:pPr>
            <a:r>
              <a:rPr lang="en-US" dirty="0"/>
              <a:t>Big data is a troublesome force presenting opportunities with challenges to IT organizations.</a:t>
            </a:r>
            <a:r>
              <a:rPr lang="en-US" dirty="0">
                <a:solidFill>
                  <a:schemeClr val="tx1"/>
                </a:solidFill>
                <a:latin typeface="Trebuchet MS" pitchFamily="34" charset="0"/>
              </a:rPr>
              <a:t> </a:t>
            </a:r>
          </a:p>
          <a:p>
            <a:pPr>
              <a:buFont typeface="Arial" charset="0"/>
              <a:buNone/>
              <a:defRPr/>
            </a:pPr>
            <a:endParaRPr lang="en-US" dirty="0">
              <a:solidFill>
                <a:schemeClr val="tx1"/>
              </a:solidFill>
              <a:latin typeface="Trebuchet MS" pitchFamily="34" charset="0"/>
            </a:endParaRPr>
          </a:p>
          <a:p>
            <a:pPr>
              <a:defRPr/>
            </a:pPr>
            <a:r>
              <a:rPr lang="en-US" dirty="0"/>
              <a:t>By 2015 4.4 million IT jobs in Big Data ; 1.9 million is in US itself</a:t>
            </a:r>
          </a:p>
          <a:p>
            <a:pPr>
              <a:defRPr/>
            </a:pPr>
            <a:r>
              <a:rPr lang="en-US" dirty="0"/>
              <a:t>India will require a minimum of 1 lakh data scientists in the next couple of years in addition to data analysts and data managers to support the Big Data space.</a:t>
            </a:r>
          </a:p>
          <a:p>
            <a:pPr>
              <a:defRPr/>
            </a:pPr>
            <a:endParaRPr lang="en-US" dirty="0"/>
          </a:p>
          <a:p>
            <a:pPr>
              <a:buFont typeface="Arial" charset="0"/>
              <a:buNone/>
              <a:defRPr/>
            </a:pPr>
            <a:endParaRPr lang="en-US" dirty="0">
              <a:solidFill>
                <a:schemeClr val="tx1"/>
              </a:solidFill>
              <a:latin typeface="Trebuchet MS" pitchFamily="34" charset="0"/>
            </a:endParaRPr>
          </a:p>
          <a:p>
            <a:pPr lvl="1">
              <a:buFont typeface="Arial" charset="0"/>
              <a:buNone/>
              <a:defRPr/>
            </a:pPr>
            <a:endParaRPr lang="en-US" u="sng" dirty="0">
              <a:solidFill>
                <a:schemeClr val="tx1"/>
              </a:solidFill>
              <a:latin typeface="Trebuchet MS" pitchFamily="34" charset="0"/>
            </a:endParaRPr>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bwMode="auto">
          <a:xfrm>
            <a:off x="457200" y="76200"/>
            <a:ext cx="8229600" cy="1143000"/>
          </a:xfrm>
          <a:prstGeom prst="rect">
            <a:avLst/>
          </a:prstGeom>
          <a:noFill/>
        </p:spPr>
        <p:txBody>
          <a:bodyPr wrap="square" numCol="1" anchorCtr="0" compatLnSpc="1">
            <a:prstTxWarp prst="textNoShape">
              <a:avLst/>
            </a:prstTxWarp>
            <a:normAutofit/>
          </a:bodyPr>
          <a:lstStyle/>
          <a:p>
            <a:r>
              <a:rPr lang="en-US" sz="4000" b="1" u="sng" dirty="0">
                <a:solidFill>
                  <a:schemeClr val="tx1">
                    <a:lumMod val="65000"/>
                    <a:lumOff val="35000"/>
                  </a:schemeClr>
                </a:solidFill>
                <a:latin typeface="Calisto MT" pitchFamily="18" charset="0"/>
              </a:rPr>
              <a:t>India – Big Data</a:t>
            </a:r>
          </a:p>
        </p:txBody>
      </p:sp>
      <p:sp>
        <p:nvSpPr>
          <p:cNvPr id="27651" name="Rectangle 3"/>
          <p:cNvSpPr>
            <a:spLocks noGrp="1"/>
          </p:cNvSpPr>
          <p:nvPr>
            <p:ph sz="quarter" idx="1"/>
          </p:nvPr>
        </p:nvSpPr>
        <p:spPr bwMode="auto">
          <a:noFill/>
        </p:spPr>
        <p:txBody>
          <a:bodyPr wrap="square" numCol="1" anchor="t" anchorCtr="0" compatLnSpc="1">
            <a:prstTxWarp prst="textNoShape">
              <a:avLst/>
            </a:prstTxWarp>
            <a:normAutofit fontScale="85000" lnSpcReduction="20000"/>
          </a:bodyPr>
          <a:lstStyle/>
          <a:p>
            <a:pPr>
              <a:lnSpc>
                <a:spcPct val="80000"/>
              </a:lnSpc>
            </a:pPr>
            <a:r>
              <a:rPr lang="en-US" sz="3000" dirty="0">
                <a:solidFill>
                  <a:schemeClr val="tx1"/>
                </a:solidFill>
                <a:latin typeface="Trebuchet MS" pitchFamily="34" charset="0"/>
              </a:rPr>
              <a:t>Gaining attraction</a:t>
            </a:r>
          </a:p>
          <a:p>
            <a:pPr>
              <a:lnSpc>
                <a:spcPct val="80000"/>
              </a:lnSpc>
            </a:pPr>
            <a:endParaRPr lang="en-US" sz="3000" dirty="0">
              <a:solidFill>
                <a:schemeClr val="tx1"/>
              </a:solidFill>
              <a:latin typeface="Trebuchet MS" pitchFamily="34" charset="0"/>
            </a:endParaRPr>
          </a:p>
          <a:p>
            <a:pPr>
              <a:lnSpc>
                <a:spcPct val="80000"/>
              </a:lnSpc>
            </a:pPr>
            <a:r>
              <a:rPr lang="en-US" sz="3000" dirty="0">
                <a:solidFill>
                  <a:schemeClr val="tx1"/>
                </a:solidFill>
                <a:latin typeface="Trebuchet MS" pitchFamily="34" charset="0"/>
              </a:rPr>
              <a:t>Huge market opportunities for IT services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(82.9% of revenues) and analytics firms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(17.1 % )</a:t>
            </a:r>
          </a:p>
          <a:p>
            <a:pPr>
              <a:lnSpc>
                <a:spcPct val="80000"/>
              </a:lnSpc>
            </a:pPr>
            <a:endParaRPr lang="en-US" sz="3000" dirty="0">
              <a:solidFill>
                <a:schemeClr val="tx1"/>
              </a:solidFill>
              <a:latin typeface="Trebuchet MS" pitchFamily="34" charset="0"/>
            </a:endParaRPr>
          </a:p>
          <a:p>
            <a:pPr>
              <a:lnSpc>
                <a:spcPct val="80000"/>
              </a:lnSpc>
            </a:pPr>
            <a:r>
              <a:rPr lang="en-US" sz="3000" dirty="0">
                <a:solidFill>
                  <a:schemeClr val="tx1"/>
                </a:solidFill>
                <a:latin typeface="Trebuchet MS" pitchFamily="34" charset="0"/>
              </a:rPr>
              <a:t>Current market size is $200 million. By 2015 $1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billion</a:t>
            </a:r>
          </a:p>
          <a:p>
            <a:pPr>
              <a:lnSpc>
                <a:spcPct val="80000"/>
              </a:lnSpc>
            </a:pPr>
            <a:endParaRPr lang="en-US" sz="3000" dirty="0">
              <a:solidFill>
                <a:schemeClr val="tx1"/>
              </a:solidFill>
              <a:latin typeface="Trebuchet MS" pitchFamily="34" charset="0"/>
            </a:endParaRPr>
          </a:p>
          <a:p>
            <a:pPr>
              <a:lnSpc>
                <a:spcPct val="80000"/>
              </a:lnSpc>
            </a:pPr>
            <a:r>
              <a:rPr lang="en-US" sz="3000" dirty="0">
                <a:solidFill>
                  <a:schemeClr val="tx1"/>
                </a:solidFill>
                <a:latin typeface="Trebuchet MS" pitchFamily="34" charset="0"/>
              </a:rPr>
              <a:t>The opportunity for Indian service providers lies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in offering services around Big Data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implementation and analytics for global </a:t>
            </a:r>
          </a:p>
          <a:p>
            <a:pPr>
              <a:lnSpc>
                <a:spcPct val="80000"/>
              </a:lnSpc>
              <a:buNone/>
            </a:pPr>
            <a:r>
              <a:rPr lang="en-US" sz="3000" dirty="0">
                <a:latin typeface="Trebuchet MS" pitchFamily="34" charset="0"/>
              </a:rPr>
              <a:t>   </a:t>
            </a:r>
            <a:r>
              <a:rPr lang="en-US" sz="3000" dirty="0">
                <a:solidFill>
                  <a:schemeClr val="tx1"/>
                </a:solidFill>
                <a:latin typeface="Trebuchet MS" pitchFamily="34" charset="0"/>
              </a:rPr>
              <a:t>multinationals</a:t>
            </a:r>
          </a:p>
          <a:p>
            <a:pPr>
              <a:lnSpc>
                <a:spcPct val="80000"/>
              </a:lnSpc>
            </a:pPr>
            <a:endParaRPr lang="en-US" dirty="0">
              <a:solidFill>
                <a:schemeClr val="tx1"/>
              </a:solidFill>
              <a:latin typeface="Trebuchet MS" pitchFamily="34" charset="0"/>
            </a:endParaRPr>
          </a:p>
          <a:p>
            <a:pPr>
              <a:lnSpc>
                <a:spcPct val="80000"/>
              </a:lnSpc>
              <a:buFont typeface="Arial" pitchFamily="34" charset="0"/>
              <a:buNone/>
            </a:pPr>
            <a:endParaRPr lang="en-US" dirty="0">
              <a:solidFill>
                <a:schemeClr val="tx1"/>
              </a:solidFill>
              <a:latin typeface="Trebuchet MS" pitchFamily="34" charset="0"/>
            </a:endParaRPr>
          </a:p>
          <a:p>
            <a:pPr>
              <a:lnSpc>
                <a:spcPct val="80000"/>
              </a:lnSpc>
            </a:pPr>
            <a:endParaRPr lang="en-US" dirty="0">
              <a:solidFill>
                <a:schemeClr val="tx1"/>
              </a:solidFill>
              <a:latin typeface="Trebuchet MS" pitchFamily="34" charset="0"/>
            </a:endParaRPr>
          </a:p>
          <a:p>
            <a:pPr>
              <a:lnSpc>
                <a:spcPct val="80000"/>
              </a:lnSpc>
            </a:pPr>
            <a:endParaRPr lang="en-US" dirty="0">
              <a:solidFill>
                <a:schemeClr val="tx1"/>
              </a:solidFill>
              <a:latin typeface="Trebuchet MS" pitchFamily="34" charset="0"/>
            </a:endParaRPr>
          </a:p>
          <a:p>
            <a:pPr>
              <a:lnSpc>
                <a:spcPct val="80000"/>
              </a:lnSpc>
            </a:pPr>
            <a:endParaRPr lang="en-US" dirty="0">
              <a:solidFill>
                <a:schemeClr val="tx1"/>
              </a:solidFill>
              <a:latin typeface="Trebuchet MS" pitchFamily="34" charset="0"/>
            </a:endParaRPr>
          </a:p>
          <a:p>
            <a:pPr>
              <a:lnSpc>
                <a:spcPct val="80000"/>
              </a:lnSpc>
            </a:pPr>
            <a:endParaRPr lang="en-US" dirty="0">
              <a:solidFill>
                <a:schemeClr val="tx1"/>
              </a:solidFill>
              <a:latin typeface="Trebuchet MS" pitchFamily="34" charset="0"/>
            </a:endParaRPr>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0"/>
            <a:ext cx="7467600" cy="1143000"/>
          </a:xfrm>
          <a:prstGeom prst="rect">
            <a:avLst/>
          </a:prstGeom>
        </p:spPr>
        <p:txBody>
          <a:bodyPr>
            <a:normAutofit/>
          </a:bodyPr>
          <a:lstStyle/>
          <a:p>
            <a:r>
              <a:rPr lang="en-US" sz="4000" b="1" u="sng" dirty="0">
                <a:latin typeface="Calisto MT" pitchFamily="18" charset="0"/>
              </a:rPr>
              <a:t>Potential Value of Big Data</a:t>
            </a:r>
          </a:p>
        </p:txBody>
      </p:sp>
      <p:sp>
        <p:nvSpPr>
          <p:cNvPr id="3" name="Content Placeholder 2"/>
          <p:cNvSpPr>
            <a:spLocks noGrp="1"/>
          </p:cNvSpPr>
          <p:nvPr>
            <p:ph sz="quarter" idx="1"/>
          </p:nvPr>
        </p:nvSpPr>
        <p:spPr>
          <a:xfrm>
            <a:off x="-76200" y="1600200"/>
            <a:ext cx="4800600" cy="5105400"/>
          </a:xfrm>
        </p:spPr>
        <p:txBody>
          <a:bodyPr>
            <a:normAutofit/>
          </a:bodyPr>
          <a:lstStyle/>
          <a:p>
            <a:r>
              <a:rPr lang="en-US" sz="2800" dirty="0"/>
              <a:t>$300 billion potential annual value to US health care.</a:t>
            </a:r>
          </a:p>
          <a:p>
            <a:pPr>
              <a:buNone/>
            </a:pPr>
            <a:endParaRPr lang="en-US" sz="2800" dirty="0"/>
          </a:p>
          <a:p>
            <a:r>
              <a:rPr lang="en-US" sz="2800" dirty="0"/>
              <a:t> $600 billion potential annual consumer surplus from using personal location data.</a:t>
            </a:r>
          </a:p>
          <a:p>
            <a:pPr>
              <a:buNone/>
            </a:pPr>
            <a:endParaRPr lang="en-US" sz="2800" dirty="0"/>
          </a:p>
          <a:p>
            <a:r>
              <a:rPr lang="en-US" sz="2800" dirty="0"/>
              <a:t>60% potential in retailers’ operating margins.</a:t>
            </a:r>
          </a:p>
        </p:txBody>
      </p:sp>
      <p:pic>
        <p:nvPicPr>
          <p:cNvPr id="4" name="Picture 2" descr="http://kpo-insights.com/uploads/documents/Resource_in_India.jpg"/>
          <p:cNvPicPr>
            <a:picLocks noChangeAspect="1" noChangeArrowheads="1"/>
          </p:cNvPicPr>
          <p:nvPr/>
        </p:nvPicPr>
        <p:blipFill>
          <a:blip r:embed="rId2" cstate="print"/>
          <a:srcRect/>
          <a:stretch>
            <a:fillRect/>
          </a:stretch>
        </p:blipFill>
        <p:spPr bwMode="auto">
          <a:xfrm>
            <a:off x="4572000" y="1295400"/>
            <a:ext cx="4572000" cy="5486400"/>
          </a:xfrm>
          <a:prstGeom prst="rect">
            <a:avLst/>
          </a:prstGeom>
          <a:noFill/>
        </p:spPr>
      </p:pic>
      <p:sp>
        <p:nvSpPr>
          <p:cNvPr id="5" name="Footer Placeholder 4"/>
          <p:cNvSpPr>
            <a:spLocks noGrp="1"/>
          </p:cNvSpPr>
          <p:nvPr>
            <p:ph type="ftr" sz="quarter" idx="16"/>
          </p:nvPr>
        </p:nvSpPr>
        <p:spPr/>
        <p:txBody>
          <a:bodyPr/>
          <a:lstStyle/>
          <a:p>
            <a:r>
              <a:rPr lang="en-US"/>
              <a:t>JECRC UNIVERSITY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762000"/>
            <a:ext cx="7467600" cy="304800"/>
          </a:xfrm>
          <a:prstGeom prst="rect">
            <a:avLst/>
          </a:prstGeom>
        </p:spPr>
        <p:txBody>
          <a:bodyPr>
            <a:normAutofit fontScale="90000"/>
          </a:bodyPr>
          <a:lstStyle/>
          <a:p>
            <a:br>
              <a:rPr lang="en-IN" b="1" dirty="0"/>
            </a:br>
            <a:br>
              <a:rPr lang="en-IN" b="1" dirty="0"/>
            </a:br>
            <a:br>
              <a:rPr lang="en-IN" b="1" dirty="0"/>
            </a:br>
            <a:br>
              <a:rPr lang="en-IN" b="1" dirty="0"/>
            </a:br>
            <a:br>
              <a:rPr lang="en-IN" b="1" dirty="0"/>
            </a:br>
            <a:r>
              <a:rPr lang="en-IN" sz="3600" b="1" u="sng" dirty="0"/>
              <a:t>Big Data for the Business</a:t>
            </a:r>
            <a:br>
              <a:rPr lang="en-IN" sz="3600" b="1" u="sng" dirty="0"/>
            </a:br>
            <a:endParaRPr lang="en-IN" sz="3600" u="sng" dirty="0"/>
          </a:p>
        </p:txBody>
      </p:sp>
      <p:sp>
        <p:nvSpPr>
          <p:cNvPr id="3" name="Content Placeholder 2"/>
          <p:cNvSpPr>
            <a:spLocks noGrp="1"/>
          </p:cNvSpPr>
          <p:nvPr>
            <p:ph sz="quarter" idx="1"/>
          </p:nvPr>
        </p:nvSpPr>
        <p:spPr>
          <a:xfrm>
            <a:off x="457200" y="838200"/>
            <a:ext cx="7467600" cy="5635752"/>
          </a:xfrm>
        </p:spPr>
        <p:txBody>
          <a:bodyPr>
            <a:normAutofit fontScale="70000" lnSpcReduction="20000"/>
          </a:bodyPr>
          <a:lstStyle/>
          <a:p>
            <a:r>
              <a:rPr lang="en-IN" dirty="0"/>
              <a:t>With Big Data databases, enterprises can save money, grow revenue, and achieve many other business objectives, in any vertical.</a:t>
            </a:r>
          </a:p>
          <a:p>
            <a:endParaRPr lang="en-IN" b="1" dirty="0"/>
          </a:p>
          <a:p>
            <a:r>
              <a:rPr lang="en-IN" sz="2600" b="1" dirty="0"/>
              <a:t>Build new applications:</a:t>
            </a:r>
            <a:r>
              <a:rPr lang="en-IN" sz="2600" dirty="0"/>
              <a:t> Big data might allow a </a:t>
            </a:r>
            <a:r>
              <a:rPr lang="en-IN" sz="2600" dirty="0">
                <a:solidFill>
                  <a:srgbClr val="FF0000"/>
                </a:solidFill>
              </a:rPr>
              <a:t>company to collect billions of real-time data points on its products, resources, or customers – </a:t>
            </a:r>
            <a:r>
              <a:rPr lang="en-IN" sz="2600" dirty="0"/>
              <a:t>and then repackage that data instantaneously to optimize customer experience or resource utilization. </a:t>
            </a:r>
          </a:p>
          <a:p>
            <a:pPr marL="0" indent="0">
              <a:buNone/>
            </a:pPr>
            <a:r>
              <a:rPr lang="en-IN" sz="2600" dirty="0"/>
              <a:t>     For example, a major US city is using </a:t>
            </a:r>
            <a:r>
              <a:rPr lang="en-IN" sz="2600" dirty="0" err="1"/>
              <a:t>MongoDB</a:t>
            </a:r>
            <a:r>
              <a:rPr lang="en-IN" sz="2600" dirty="0"/>
              <a:t> to cut crime and improve municipal services by collecting and </a:t>
            </a:r>
            <a:r>
              <a:rPr lang="en-IN" sz="2600" dirty="0" err="1"/>
              <a:t>analyzing</a:t>
            </a:r>
            <a:r>
              <a:rPr lang="en-IN" sz="2600" dirty="0"/>
              <a:t> geospatial data in real-time from over 30 different departments</a:t>
            </a:r>
            <a:r>
              <a:rPr lang="en-IN" dirty="0"/>
              <a:t>.</a:t>
            </a:r>
          </a:p>
          <a:p>
            <a:pPr marL="0" indent="0">
              <a:buNone/>
            </a:pPr>
            <a:endParaRPr lang="en-IN" dirty="0"/>
          </a:p>
          <a:p>
            <a:r>
              <a:rPr lang="en-IN" b="1" dirty="0"/>
              <a:t>Improve the effectiveness and lower the cost of existing applications:</a:t>
            </a:r>
            <a:endParaRPr lang="en-IN" dirty="0"/>
          </a:p>
          <a:p>
            <a:pPr marL="0" indent="0">
              <a:buNone/>
            </a:pPr>
            <a:r>
              <a:rPr lang="en-IN" sz="2600" dirty="0">
                <a:solidFill>
                  <a:srgbClr val="FF0000"/>
                </a:solidFill>
              </a:rPr>
              <a:t>Big data technologies can replace highly-customized, expensive legacy systems with a standard solution that runs on commodity hardware. And because many big data technologies are open source, they can be implemented far more cheaply than proprietary technologies</a:t>
            </a:r>
            <a:r>
              <a:rPr lang="en-IN" sz="2600" dirty="0"/>
              <a:t>. </a:t>
            </a:r>
          </a:p>
          <a:p>
            <a:pPr marL="0" indent="0">
              <a:buNone/>
            </a:pPr>
            <a:r>
              <a:rPr lang="en-IN" sz="2600" dirty="0"/>
              <a:t>For example, by migrating its reference data management application to </a:t>
            </a:r>
            <a:r>
              <a:rPr lang="en-IN" sz="2600" dirty="0" err="1"/>
              <a:t>MongoDB</a:t>
            </a:r>
            <a:r>
              <a:rPr lang="en-IN" sz="2600" dirty="0"/>
              <a:t>, a Tier 1 bank dramatically reduced the license and hardware costs associated with the proprietary relational database it previously ran, while also bringing its application into better compliance with regulatory requirements.</a:t>
            </a:r>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923864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639762"/>
          </a:xfrm>
          <a:prstGeom prst="rect">
            <a:avLst/>
          </a:prstGeom>
        </p:spPr>
        <p:txBody>
          <a:bodyPr/>
          <a:lstStyle/>
          <a:p>
            <a:endParaRPr lang="en-IN" dirty="0"/>
          </a:p>
        </p:txBody>
      </p:sp>
      <p:sp>
        <p:nvSpPr>
          <p:cNvPr id="3" name="Content Placeholder 2"/>
          <p:cNvSpPr>
            <a:spLocks noGrp="1"/>
          </p:cNvSpPr>
          <p:nvPr>
            <p:ph sz="quarter" idx="1"/>
          </p:nvPr>
        </p:nvSpPr>
        <p:spPr>
          <a:xfrm>
            <a:off x="457200" y="1066800"/>
            <a:ext cx="7467600" cy="5407152"/>
          </a:xfrm>
        </p:spPr>
        <p:txBody>
          <a:bodyPr>
            <a:normAutofit fontScale="92500" lnSpcReduction="20000"/>
          </a:bodyPr>
          <a:lstStyle/>
          <a:p>
            <a:r>
              <a:rPr lang="en-IN" b="1" dirty="0"/>
              <a:t>Realize new sources of competitive advantage:</a:t>
            </a:r>
            <a:r>
              <a:rPr lang="en-IN" dirty="0"/>
              <a:t> </a:t>
            </a:r>
          </a:p>
          <a:p>
            <a:pPr marL="0" indent="0">
              <a:buNone/>
            </a:pPr>
            <a:r>
              <a:rPr lang="en-IN" dirty="0">
                <a:solidFill>
                  <a:srgbClr val="FF0000"/>
                </a:solidFill>
              </a:rPr>
              <a:t>Big data can help businesses act more nimbly, allowing them to adapt to changes faster than their competitors</a:t>
            </a:r>
            <a:r>
              <a:rPr lang="en-IN" dirty="0"/>
              <a:t>. </a:t>
            </a:r>
          </a:p>
          <a:p>
            <a:pPr marL="0" indent="0">
              <a:buNone/>
            </a:pPr>
            <a:r>
              <a:rPr lang="en-IN" dirty="0"/>
              <a:t>For example, </a:t>
            </a:r>
            <a:r>
              <a:rPr lang="en-IN" dirty="0" err="1"/>
              <a:t>MongoDB</a:t>
            </a:r>
            <a:r>
              <a:rPr lang="en-IN" dirty="0"/>
              <a:t> allowed one of the largest Human Capital Management (HCM) solution providers to rapidly build mobile applications that integrated data from a wide variety of disparate sources.</a:t>
            </a:r>
          </a:p>
          <a:p>
            <a:endParaRPr lang="en-IN" dirty="0"/>
          </a:p>
          <a:p>
            <a:r>
              <a:rPr lang="en-IN" b="1" dirty="0"/>
              <a:t>Increase customer loyalty:</a:t>
            </a:r>
            <a:r>
              <a:rPr lang="en-IN" dirty="0"/>
              <a:t> </a:t>
            </a:r>
          </a:p>
          <a:p>
            <a:pPr marL="0" indent="0">
              <a:buNone/>
            </a:pPr>
            <a:r>
              <a:rPr lang="en-IN" dirty="0">
                <a:solidFill>
                  <a:srgbClr val="FF0000"/>
                </a:solidFill>
              </a:rPr>
              <a:t>Increasing the amount of data shared within the organization – and the speed with which it is updated – allows businesses and other organizations to more rapidly and accurately respond to customer demand</a:t>
            </a:r>
            <a:r>
              <a:rPr lang="en-IN" dirty="0"/>
              <a:t>. </a:t>
            </a:r>
          </a:p>
          <a:p>
            <a:pPr marL="0" indent="0">
              <a:buNone/>
            </a:pPr>
            <a:r>
              <a:rPr lang="en-IN" dirty="0"/>
              <a:t>For example, a top 5 global insurance provider, </a:t>
            </a:r>
            <a:r>
              <a:rPr lang="en-IN" dirty="0" err="1">
                <a:hlinkClick r:id="rId2"/>
              </a:rPr>
              <a:t>MetLife,</a:t>
            </a:r>
            <a:r>
              <a:rPr lang="en-IN" dirty="0" err="1"/>
              <a:t>used</a:t>
            </a:r>
            <a:r>
              <a:rPr lang="en-IN" dirty="0"/>
              <a:t> </a:t>
            </a:r>
            <a:r>
              <a:rPr lang="en-IN" dirty="0" err="1"/>
              <a:t>MongoDB</a:t>
            </a:r>
            <a:r>
              <a:rPr lang="en-IN" dirty="0"/>
              <a:t> to quickly consolidate customer information from over 70 different sources and provide it in a single, rapidly-updated view.</a:t>
            </a:r>
          </a:p>
          <a:p>
            <a:endParaRPr lang="en-IN" dirty="0"/>
          </a:p>
          <a:p>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4146179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idhii\Pictures\Screenshots\Screenshot (15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28600"/>
            <a:ext cx="8458200" cy="7315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JECRC UNIVERSITY</a:t>
            </a:r>
          </a:p>
        </p:txBody>
      </p:sp>
    </p:spTree>
    <p:extLst>
      <p:ext uri="{BB962C8B-B14F-4D97-AF65-F5344CB8AC3E}">
        <p14:creationId xmlns:p14="http://schemas.microsoft.com/office/powerpoint/2010/main" val="2503613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57200" y="274638"/>
            <a:ext cx="7467600" cy="563562"/>
          </a:xfrm>
          <a:prstGeom prst="rect">
            <a:avLst/>
          </a:prstGeom>
        </p:spPr>
        <p:txBody>
          <a:bodyPr/>
          <a:lstStyle/>
          <a:p>
            <a:endParaRPr lang="en-IN" dirty="0"/>
          </a:p>
        </p:txBody>
      </p:sp>
      <p:sp>
        <p:nvSpPr>
          <p:cNvPr id="4" name="Content Placeholder 3"/>
          <p:cNvSpPr>
            <a:spLocks noGrp="1"/>
          </p:cNvSpPr>
          <p:nvPr>
            <p:ph sz="quarter" idx="1"/>
          </p:nvPr>
        </p:nvSpPr>
        <p:spPr>
          <a:xfrm>
            <a:off x="457200" y="1066800"/>
            <a:ext cx="7467600" cy="5407152"/>
          </a:xfrm>
        </p:spPr>
        <p:txBody>
          <a:bodyPr>
            <a:normAutofit/>
          </a:bodyPr>
          <a:lstStyle/>
          <a:p>
            <a:pPr algn="just"/>
            <a:r>
              <a:rPr lang="en-IN" sz="2000" dirty="0"/>
              <a:t>A </a:t>
            </a:r>
            <a:r>
              <a:rPr lang="en-IN" sz="2000" b="1" dirty="0" err="1"/>
              <a:t>NoSQL</a:t>
            </a:r>
            <a:r>
              <a:rPr lang="en-IN" sz="2000" dirty="0"/>
              <a:t> (originally referring to "non SQL", "non relational" or "not only SQL") database provides a mechanism for storage and retrieval of data which is </a:t>
            </a:r>
            <a:r>
              <a:rPr lang="en-IN" sz="2000" dirty="0" err="1"/>
              <a:t>modeled</a:t>
            </a:r>
            <a:r>
              <a:rPr lang="en-IN" sz="2000" dirty="0"/>
              <a:t> in means other than the tabular relations used in relational databases.</a:t>
            </a:r>
          </a:p>
          <a:p>
            <a:pPr algn="just"/>
            <a:endParaRPr lang="en-IN" sz="2000" dirty="0"/>
          </a:p>
          <a:p>
            <a:pPr algn="just"/>
            <a:r>
              <a:rPr lang="en-IN" sz="2000" b="1" dirty="0" err="1"/>
              <a:t>Hadoop</a:t>
            </a:r>
            <a:r>
              <a:rPr lang="en-IN" sz="2000" dirty="0"/>
              <a:t> is an open-source framework that allows to store and process big data in a distributed environment across clusters of computers using simple programming models. It is designed to scale up from single servers to thousands of machines, each offering local computation and storage.</a:t>
            </a:r>
          </a:p>
          <a:p>
            <a:pPr algn="just"/>
            <a:endParaRPr lang="en-IN" sz="2000" dirty="0"/>
          </a:p>
          <a:p>
            <a:pPr algn="just"/>
            <a:r>
              <a:rPr lang="en-IN" sz="2000" b="1" dirty="0" err="1"/>
              <a:t>MapReduce</a:t>
            </a:r>
            <a:r>
              <a:rPr lang="en-IN" sz="2000" dirty="0"/>
              <a:t> is the heart of </a:t>
            </a:r>
            <a:r>
              <a:rPr lang="en-IN" sz="2000" dirty="0" err="1">
                <a:hlinkClick r:id="rId2"/>
              </a:rPr>
              <a:t>Hadoop</a:t>
            </a:r>
            <a:r>
              <a:rPr lang="en-IN" sz="2000" dirty="0"/>
              <a:t>®. It is this programming paradigm that allows for massive scalability across hundreds or thousands of servers in a </a:t>
            </a:r>
            <a:r>
              <a:rPr lang="en-IN" sz="2000" dirty="0" err="1"/>
              <a:t>Hadoop</a:t>
            </a:r>
            <a:r>
              <a:rPr lang="en-IN" sz="2000" dirty="0"/>
              <a:t> cluster.</a:t>
            </a:r>
          </a:p>
          <a:p>
            <a:endParaRPr lang="en-IN" sz="2000" dirty="0"/>
          </a:p>
          <a:p>
            <a:pPr marL="0" indent="0">
              <a:buNone/>
            </a:pPr>
            <a:endParaRPr lang="en-IN" sz="2000" dirty="0"/>
          </a:p>
        </p:txBody>
      </p:sp>
      <p:sp>
        <p:nvSpPr>
          <p:cNvPr id="5" name="Footer Placeholder 4"/>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2531232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76200"/>
            <a:ext cx="8229600" cy="1143000"/>
          </a:xfrm>
          <a:prstGeom prst="rect">
            <a:avLst/>
          </a:prstGeom>
        </p:spPr>
        <p:txBody>
          <a:bodyPr>
            <a:noAutofit/>
          </a:bodyPr>
          <a:lstStyle/>
          <a:p>
            <a:r>
              <a:rPr lang="en-US" sz="4000" b="1" u="sng" dirty="0">
                <a:latin typeface="Calisto MT" pitchFamily="18" charset="0"/>
              </a:rPr>
              <a:t>Storing Big Data</a:t>
            </a:r>
            <a:br>
              <a:rPr lang="en-US" sz="4000" b="1" u="sng" dirty="0">
                <a:latin typeface="Calisto MT" pitchFamily="18" charset="0"/>
              </a:rPr>
            </a:br>
            <a:endParaRPr lang="en-US" sz="4000" u="sng" dirty="0">
              <a:latin typeface="Calisto MT" pitchFamily="18" charset="0"/>
            </a:endParaRPr>
          </a:p>
        </p:txBody>
      </p:sp>
      <p:sp>
        <p:nvSpPr>
          <p:cNvPr id="3" name="Content Placeholder 2"/>
          <p:cNvSpPr>
            <a:spLocks noGrp="1"/>
          </p:cNvSpPr>
          <p:nvPr>
            <p:ph sz="quarter" idx="1"/>
          </p:nvPr>
        </p:nvSpPr>
        <p:spPr>
          <a:xfrm>
            <a:off x="457200" y="1066800"/>
            <a:ext cx="8229600" cy="5638800"/>
          </a:xfrm>
        </p:spPr>
        <p:txBody>
          <a:bodyPr>
            <a:normAutofit/>
          </a:bodyPr>
          <a:lstStyle/>
          <a:p>
            <a:pPr>
              <a:buFont typeface="Wingdings" pitchFamily="2" charset="2"/>
              <a:buChar char="v"/>
            </a:pPr>
            <a:r>
              <a:rPr lang="en-US" b="1" dirty="0"/>
              <a:t>Analyzing your data characteristics</a:t>
            </a:r>
          </a:p>
          <a:p>
            <a:pPr marL="514350" indent="-514350"/>
            <a:r>
              <a:rPr lang="en-US" sz="2800" dirty="0"/>
              <a:t>Selecting data sources for analysis</a:t>
            </a:r>
          </a:p>
          <a:p>
            <a:r>
              <a:rPr lang="en-US" sz="2800" dirty="0"/>
              <a:t>Eliminating redundant data</a:t>
            </a:r>
          </a:p>
          <a:p>
            <a:r>
              <a:rPr lang="en-US" sz="2800" dirty="0"/>
              <a:t>Establishing the role of </a:t>
            </a:r>
            <a:r>
              <a:rPr lang="en-US" sz="2800" dirty="0" err="1"/>
              <a:t>NoSQL</a:t>
            </a:r>
            <a:endParaRPr lang="en-US" sz="2800" dirty="0"/>
          </a:p>
          <a:p>
            <a:pPr>
              <a:buFont typeface="Wingdings" pitchFamily="2" charset="2"/>
              <a:buChar char="v"/>
            </a:pPr>
            <a:r>
              <a:rPr lang="en-US" b="1" dirty="0"/>
              <a:t>Overview of Big Data stores</a:t>
            </a:r>
          </a:p>
          <a:p>
            <a:r>
              <a:rPr lang="en-US" dirty="0"/>
              <a:t>Data models: key value, graph, document, column-family</a:t>
            </a:r>
          </a:p>
          <a:p>
            <a:r>
              <a:rPr lang="en-US" dirty="0" err="1"/>
              <a:t>Hadoop</a:t>
            </a:r>
            <a:r>
              <a:rPr lang="en-US" dirty="0"/>
              <a:t> Distributed File System</a:t>
            </a:r>
          </a:p>
          <a:p>
            <a:r>
              <a:rPr lang="en-US" dirty="0" err="1"/>
              <a:t>HBase</a:t>
            </a:r>
            <a:endParaRPr lang="en-US" dirty="0"/>
          </a:p>
          <a:p>
            <a:r>
              <a:rPr lang="en-US" dirty="0"/>
              <a:t>Hive</a:t>
            </a:r>
          </a:p>
          <a:p>
            <a:endParaRPr lang="en-US"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4261062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noAutofit/>
          </a:bodyPr>
          <a:lstStyle/>
          <a:p>
            <a:r>
              <a:rPr lang="en-US" sz="4000" b="1" u="sng" dirty="0">
                <a:latin typeface="+mn-lt"/>
              </a:rPr>
              <a:t>Selecting Big Data stores</a:t>
            </a:r>
            <a:br>
              <a:rPr lang="en-US" sz="4000" b="1" dirty="0">
                <a:latin typeface="+mn-lt"/>
              </a:rPr>
            </a:br>
            <a:endParaRPr lang="en-US" sz="4000" dirty="0">
              <a:latin typeface="+mn-lt"/>
            </a:endParaRPr>
          </a:p>
        </p:txBody>
      </p:sp>
      <p:sp>
        <p:nvSpPr>
          <p:cNvPr id="3" name="Content Placeholder 2"/>
          <p:cNvSpPr>
            <a:spLocks noGrp="1"/>
          </p:cNvSpPr>
          <p:nvPr>
            <p:ph sz="quarter" idx="1"/>
          </p:nvPr>
        </p:nvSpPr>
        <p:spPr>
          <a:xfrm>
            <a:off x="457200" y="1189037"/>
            <a:ext cx="8229600" cy="5287963"/>
          </a:xfrm>
        </p:spPr>
        <p:txBody>
          <a:bodyPr/>
          <a:lstStyle/>
          <a:p>
            <a:r>
              <a:rPr lang="en-US" dirty="0"/>
              <a:t>Choosing the correct data stores based on your data characteristics</a:t>
            </a:r>
          </a:p>
          <a:p>
            <a:pPr>
              <a:buNone/>
            </a:pPr>
            <a:endParaRPr lang="en-US" dirty="0"/>
          </a:p>
          <a:p>
            <a:r>
              <a:rPr lang="en-US" dirty="0"/>
              <a:t>Moving code to data</a:t>
            </a:r>
          </a:p>
          <a:p>
            <a:pPr>
              <a:buNone/>
            </a:pPr>
            <a:endParaRPr lang="en-US" dirty="0"/>
          </a:p>
          <a:p>
            <a:r>
              <a:rPr lang="en-US" dirty="0"/>
              <a:t>Implementing polyglot data store solutions</a:t>
            </a:r>
          </a:p>
          <a:p>
            <a:pPr>
              <a:buNone/>
            </a:pPr>
            <a:endParaRPr lang="en-US" dirty="0"/>
          </a:p>
          <a:p>
            <a:r>
              <a:rPr lang="en-US" dirty="0"/>
              <a:t>Aligning business goals to the appropriate data store</a:t>
            </a:r>
          </a:p>
          <a:p>
            <a:endParaRPr lang="en-US"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1378623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04800" y="0"/>
            <a:ext cx="7467600" cy="1143000"/>
          </a:xfrm>
          <a:prstGeom prst="rect">
            <a:avLst/>
          </a:prstGeom>
        </p:spPr>
        <p:txBody>
          <a:bodyPr>
            <a:normAutofit/>
          </a:bodyPr>
          <a:lstStyle/>
          <a:p>
            <a:r>
              <a:rPr lang="en-US" sz="4000" b="1" u="sng" dirty="0">
                <a:latin typeface="Calisto MT" pitchFamily="18" charset="0"/>
              </a:rPr>
              <a:t>What is BIG DATA?</a:t>
            </a:r>
          </a:p>
        </p:txBody>
      </p:sp>
      <p:sp>
        <p:nvSpPr>
          <p:cNvPr id="6146" name="Rectangle 2"/>
          <p:cNvSpPr>
            <a:spLocks noGrp="1"/>
          </p:cNvSpPr>
          <p:nvPr>
            <p:ph sz="quarter" idx="1"/>
          </p:nvPr>
        </p:nvSpPr>
        <p:spPr bwMode="auto">
          <a:xfrm>
            <a:off x="838200" y="1371600"/>
            <a:ext cx="7675563" cy="5486400"/>
          </a:xfrm>
          <a:noFill/>
        </p:spPr>
        <p:txBody>
          <a:bodyPr wrap="square" numCol="1" anchor="t" anchorCtr="0" compatLnSpc="1">
            <a:prstTxWarp prst="textNoShape">
              <a:avLst/>
            </a:prstTxWarp>
            <a:normAutofit/>
          </a:bodyPr>
          <a:lstStyle/>
          <a:p>
            <a:pPr>
              <a:lnSpc>
                <a:spcPct val="80000"/>
              </a:lnSpc>
            </a:pPr>
            <a:r>
              <a:rPr lang="en-US" sz="2400" dirty="0">
                <a:solidFill>
                  <a:schemeClr val="tx1"/>
                </a:solidFill>
              </a:rPr>
              <a:t>‘</a:t>
            </a:r>
            <a:r>
              <a:rPr lang="en-US" sz="2400" dirty="0">
                <a:solidFill>
                  <a:srgbClr val="FF0000"/>
                </a:solidFill>
              </a:rPr>
              <a:t>Big Data</a:t>
            </a:r>
            <a:r>
              <a:rPr lang="en-US" sz="2400" dirty="0">
                <a:solidFill>
                  <a:schemeClr val="tx1"/>
                </a:solidFill>
              </a:rPr>
              <a:t>’ is similar to ‘small data’, but bigger in size</a:t>
            </a:r>
          </a:p>
          <a:p>
            <a:pPr>
              <a:lnSpc>
                <a:spcPct val="80000"/>
              </a:lnSpc>
            </a:pPr>
            <a:endParaRPr lang="en-US" sz="2400" dirty="0">
              <a:solidFill>
                <a:schemeClr val="tx1"/>
              </a:solidFill>
            </a:endParaRPr>
          </a:p>
          <a:p>
            <a:pPr>
              <a:lnSpc>
                <a:spcPct val="80000"/>
              </a:lnSpc>
            </a:pPr>
            <a:r>
              <a:rPr lang="en-US" sz="2400" dirty="0">
                <a:solidFill>
                  <a:schemeClr val="tx1"/>
                </a:solidFill>
              </a:rPr>
              <a:t>but having data bigger it requires different approaches:</a:t>
            </a:r>
          </a:p>
          <a:p>
            <a:pPr lvl="1">
              <a:lnSpc>
                <a:spcPct val="80000"/>
              </a:lnSpc>
            </a:pPr>
            <a:r>
              <a:rPr lang="en-US" sz="2400" dirty="0">
                <a:solidFill>
                  <a:schemeClr val="tx1"/>
                </a:solidFill>
              </a:rPr>
              <a:t>Techniques, tools and architecture</a:t>
            </a:r>
          </a:p>
          <a:p>
            <a:pPr>
              <a:lnSpc>
                <a:spcPct val="80000"/>
              </a:lnSpc>
            </a:pPr>
            <a:endParaRPr lang="en-US" sz="2400" dirty="0">
              <a:solidFill>
                <a:schemeClr val="tx1"/>
              </a:solidFill>
            </a:endParaRPr>
          </a:p>
          <a:p>
            <a:pPr>
              <a:lnSpc>
                <a:spcPct val="80000"/>
              </a:lnSpc>
            </a:pPr>
            <a:r>
              <a:rPr lang="en-US" sz="2400" dirty="0">
                <a:solidFill>
                  <a:schemeClr val="tx1"/>
                </a:solidFill>
              </a:rPr>
              <a:t>an aim to solve new problems or old problems in a better way</a:t>
            </a:r>
          </a:p>
          <a:p>
            <a:pPr>
              <a:lnSpc>
                <a:spcPct val="80000"/>
              </a:lnSpc>
              <a:buNone/>
            </a:pPr>
            <a:endParaRPr lang="en-US" sz="2400" dirty="0">
              <a:solidFill>
                <a:schemeClr val="tx1"/>
              </a:solidFill>
            </a:endParaRPr>
          </a:p>
          <a:p>
            <a:pPr>
              <a:lnSpc>
                <a:spcPct val="80000"/>
              </a:lnSpc>
            </a:pPr>
            <a:r>
              <a:rPr lang="en-US" sz="2400" dirty="0"/>
              <a:t>Big Data generates value from the storage and processing of very large quantities of digital information that cannot be analyzed with traditional computing techniques.</a:t>
            </a:r>
            <a:endParaRPr lang="en-US" sz="2400" dirty="0">
              <a:solidFill>
                <a:schemeClr val="tx1"/>
              </a:solidFill>
            </a:endParaRPr>
          </a:p>
        </p:txBody>
      </p:sp>
      <p:sp>
        <p:nvSpPr>
          <p:cNvPr id="5" name="Footer Placeholder 4"/>
          <p:cNvSpPr>
            <a:spLocks noGrp="1"/>
          </p:cNvSpPr>
          <p:nvPr>
            <p:ph type="ftr" sz="quarter" idx="16"/>
          </p:nvPr>
        </p:nvSpPr>
        <p:spPr/>
        <p:txBody>
          <a:bodyPr/>
          <a:lstStyle/>
          <a:p>
            <a:r>
              <a:rPr lang="en-US"/>
              <a:t>JECRC UNIVERSITY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noAutofit/>
          </a:bodyPr>
          <a:lstStyle/>
          <a:p>
            <a:r>
              <a:rPr lang="en-US" sz="4000" b="1" u="sng" dirty="0">
                <a:latin typeface="+mn-lt"/>
              </a:rPr>
              <a:t>Processing Big Data</a:t>
            </a:r>
            <a:br>
              <a:rPr lang="en-US" sz="4000" b="1" dirty="0">
                <a:latin typeface="+mn-lt"/>
              </a:rPr>
            </a:br>
            <a:endParaRPr lang="en-US" sz="4000" dirty="0">
              <a:latin typeface="+mn-lt"/>
            </a:endParaRPr>
          </a:p>
        </p:txBody>
      </p:sp>
      <p:sp>
        <p:nvSpPr>
          <p:cNvPr id="3" name="Content Placeholder 2"/>
          <p:cNvSpPr>
            <a:spLocks noGrp="1"/>
          </p:cNvSpPr>
          <p:nvPr>
            <p:ph sz="quarter" idx="1"/>
          </p:nvPr>
        </p:nvSpPr>
        <p:spPr>
          <a:xfrm>
            <a:off x="457200" y="838200"/>
            <a:ext cx="8229600" cy="5715000"/>
          </a:xfrm>
        </p:spPr>
        <p:txBody>
          <a:bodyPr>
            <a:normAutofit/>
          </a:bodyPr>
          <a:lstStyle/>
          <a:p>
            <a:pPr>
              <a:buNone/>
            </a:pPr>
            <a:endParaRPr lang="en-US" b="1" dirty="0"/>
          </a:p>
          <a:p>
            <a:pPr>
              <a:buFont typeface="Wingdings" pitchFamily="2" charset="2"/>
              <a:buChar char="v"/>
            </a:pPr>
            <a:r>
              <a:rPr lang="en-US" b="1" dirty="0"/>
              <a:t>Integrating disparate data stores</a:t>
            </a:r>
          </a:p>
          <a:p>
            <a:r>
              <a:rPr lang="en-US" dirty="0"/>
              <a:t>Mapping data to the programming framework</a:t>
            </a:r>
          </a:p>
          <a:p>
            <a:r>
              <a:rPr lang="en-US" dirty="0"/>
              <a:t>Connecting and extracting data from storage</a:t>
            </a:r>
          </a:p>
          <a:p>
            <a:r>
              <a:rPr lang="en-US" dirty="0"/>
              <a:t>Transforming data for processing</a:t>
            </a:r>
          </a:p>
          <a:p>
            <a:r>
              <a:rPr lang="en-US" dirty="0"/>
              <a:t>Subdividing data in preparation for </a:t>
            </a:r>
            <a:r>
              <a:rPr lang="en-US" dirty="0" err="1"/>
              <a:t>Hadoop</a:t>
            </a:r>
            <a:r>
              <a:rPr lang="en-US" dirty="0"/>
              <a:t> </a:t>
            </a:r>
            <a:r>
              <a:rPr lang="en-US" dirty="0" err="1"/>
              <a:t>MapReduce</a:t>
            </a:r>
            <a:endParaRPr lang="en-US" dirty="0"/>
          </a:p>
          <a:p>
            <a:pPr>
              <a:buNone/>
            </a:pPr>
            <a:endParaRPr lang="en-US" dirty="0"/>
          </a:p>
          <a:p>
            <a:pPr>
              <a:buFont typeface="Wingdings" pitchFamily="2" charset="2"/>
              <a:buChar char="v"/>
            </a:pPr>
            <a:r>
              <a:rPr lang="en-US" b="1" dirty="0"/>
              <a:t>Employing </a:t>
            </a:r>
            <a:r>
              <a:rPr lang="en-US" b="1" dirty="0" err="1"/>
              <a:t>Hadoop</a:t>
            </a:r>
            <a:r>
              <a:rPr lang="en-US" b="1" dirty="0"/>
              <a:t> </a:t>
            </a:r>
            <a:r>
              <a:rPr lang="en-US" b="1" dirty="0" err="1"/>
              <a:t>MapReduce</a:t>
            </a:r>
            <a:endParaRPr lang="en-US" b="1" dirty="0"/>
          </a:p>
          <a:p>
            <a:r>
              <a:rPr lang="en-US" dirty="0"/>
              <a:t>Creating the components of </a:t>
            </a:r>
            <a:r>
              <a:rPr lang="en-US" dirty="0" err="1"/>
              <a:t>Hadoop</a:t>
            </a:r>
            <a:r>
              <a:rPr lang="en-US" dirty="0"/>
              <a:t> </a:t>
            </a:r>
            <a:r>
              <a:rPr lang="en-US" dirty="0" err="1"/>
              <a:t>MapReduce</a:t>
            </a:r>
            <a:r>
              <a:rPr lang="en-US" dirty="0"/>
              <a:t> jobs</a:t>
            </a:r>
          </a:p>
          <a:p>
            <a:r>
              <a:rPr lang="en-US" dirty="0"/>
              <a:t>Distributing data processing across server farms</a:t>
            </a:r>
          </a:p>
          <a:p>
            <a:r>
              <a:rPr lang="en-US" dirty="0"/>
              <a:t>Executing </a:t>
            </a:r>
            <a:r>
              <a:rPr lang="en-US" dirty="0" err="1"/>
              <a:t>Hadoop</a:t>
            </a:r>
            <a:r>
              <a:rPr lang="en-US" dirty="0"/>
              <a:t> </a:t>
            </a:r>
            <a:r>
              <a:rPr lang="en-US" dirty="0" err="1"/>
              <a:t>MapReduce</a:t>
            </a:r>
            <a:r>
              <a:rPr lang="en-US" dirty="0"/>
              <a:t> jobs</a:t>
            </a:r>
          </a:p>
          <a:p>
            <a:r>
              <a:rPr lang="en-US" dirty="0"/>
              <a:t>Monitoring the progress of job flows</a:t>
            </a:r>
          </a:p>
          <a:p>
            <a:endParaRPr lang="en-US"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953634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Nidhii\Desktop\3d971a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71500"/>
            <a:ext cx="8610600" cy="5715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JECRC UNIVERSITY</a:t>
            </a:r>
          </a:p>
        </p:txBody>
      </p:sp>
    </p:spTree>
    <p:extLst>
      <p:ext uri="{BB962C8B-B14F-4D97-AF65-F5344CB8AC3E}">
        <p14:creationId xmlns:p14="http://schemas.microsoft.com/office/powerpoint/2010/main" val="1295815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lstStyle/>
          <a:p>
            <a:r>
              <a:rPr lang="en-IN" dirty="0"/>
              <a:t>Issues AND CHALLENGES </a:t>
            </a:r>
          </a:p>
        </p:txBody>
      </p:sp>
      <p:sp>
        <p:nvSpPr>
          <p:cNvPr id="3" name="Content Placeholder 2"/>
          <p:cNvSpPr>
            <a:spLocks noGrp="1"/>
          </p:cNvSpPr>
          <p:nvPr>
            <p:ph sz="quarter" idx="1"/>
          </p:nvPr>
        </p:nvSpPr>
        <p:spPr>
          <a:xfrm>
            <a:off x="457200" y="1600200"/>
            <a:ext cx="7848600" cy="4873752"/>
          </a:xfrm>
        </p:spPr>
        <p:txBody>
          <a:bodyPr>
            <a:normAutofit/>
          </a:bodyPr>
          <a:lstStyle/>
          <a:p>
            <a:r>
              <a:rPr lang="en-IN" dirty="0"/>
              <a:t>Heterogeneity and Incompleteness </a:t>
            </a:r>
          </a:p>
          <a:p>
            <a:pPr marL="0" indent="0" algn="just">
              <a:buNone/>
            </a:pPr>
            <a:r>
              <a:rPr lang="en-IN" sz="1800" dirty="0">
                <a:solidFill>
                  <a:srgbClr val="FF0000"/>
                </a:solidFill>
              </a:rPr>
              <a:t>The difficulties of big data analysis derive from its large scale as well as the presence of mixed data based on different patterns or rules (heterogeneous mixture data) in the collected and stored data</a:t>
            </a:r>
            <a:r>
              <a:rPr lang="en-IN" sz="1800" dirty="0"/>
              <a:t>.</a:t>
            </a:r>
          </a:p>
          <a:p>
            <a:pPr marL="0" indent="0">
              <a:buNone/>
            </a:pPr>
            <a:r>
              <a:rPr lang="en-IN" sz="1800" dirty="0"/>
              <a:t>Incomplete data creates uncertainties during data analysis and it must be managed during data analysis. </a:t>
            </a:r>
          </a:p>
          <a:p>
            <a:pPr marL="0" indent="0">
              <a:buNone/>
            </a:pPr>
            <a:endParaRPr lang="en-IN" sz="1800" dirty="0"/>
          </a:p>
          <a:p>
            <a:pPr>
              <a:buFont typeface="Courier New" pitchFamily="49" charset="0"/>
              <a:buChar char="o"/>
            </a:pPr>
            <a:r>
              <a:rPr lang="en-IN" dirty="0"/>
              <a:t>Scale and complexity</a:t>
            </a:r>
          </a:p>
          <a:p>
            <a:pPr marL="0" indent="0">
              <a:buNone/>
            </a:pPr>
            <a:r>
              <a:rPr lang="en-IN" sz="1800" dirty="0">
                <a:solidFill>
                  <a:srgbClr val="FF0000"/>
                </a:solidFill>
              </a:rPr>
              <a:t>Managing large and rapidly increasing volumes of data is a challenging issue. </a:t>
            </a:r>
            <a:r>
              <a:rPr lang="en-IN" sz="1800" dirty="0"/>
              <a:t>Traditional software tools are not enough for managing the increasing volumes of data. Data analysis</a:t>
            </a:r>
            <a:r>
              <a:rPr lang="en-IN" dirty="0"/>
              <a:t>, </a:t>
            </a:r>
            <a:r>
              <a:rPr lang="en-IN" sz="1800" dirty="0"/>
              <a:t>Organization, retrieval and </a:t>
            </a:r>
            <a:r>
              <a:rPr lang="en-IN" sz="1800" dirty="0" err="1"/>
              <a:t>modeling</a:t>
            </a:r>
            <a:r>
              <a:rPr lang="en-IN" sz="1800" dirty="0"/>
              <a:t> are also challenges due to scalability and complexity of data that needs to be analysed. </a:t>
            </a:r>
          </a:p>
          <a:p>
            <a:endParaRPr lang="en-IN" dirty="0"/>
          </a:p>
          <a:p>
            <a:pPr marL="0" indent="0">
              <a:buNone/>
            </a:pPr>
            <a:endParaRPr lang="en-IN" dirty="0"/>
          </a:p>
          <a:p>
            <a:pPr marL="0" indent="0">
              <a:buNone/>
            </a:pPr>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60287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334962"/>
          </a:xfrm>
          <a:prstGeom prst="rect">
            <a:avLst/>
          </a:prstGeom>
        </p:spPr>
        <p:txBody>
          <a:bodyPr>
            <a:normAutofit fontScale="90000"/>
          </a:bodyPr>
          <a:lstStyle/>
          <a:p>
            <a:endParaRPr lang="en-IN" dirty="0"/>
          </a:p>
        </p:txBody>
      </p:sp>
      <p:sp>
        <p:nvSpPr>
          <p:cNvPr id="3" name="Content Placeholder 2"/>
          <p:cNvSpPr>
            <a:spLocks noGrp="1"/>
          </p:cNvSpPr>
          <p:nvPr>
            <p:ph sz="quarter" idx="1"/>
          </p:nvPr>
        </p:nvSpPr>
        <p:spPr>
          <a:xfrm>
            <a:off x="457200" y="762000"/>
            <a:ext cx="7467600" cy="5711952"/>
          </a:xfrm>
        </p:spPr>
        <p:txBody>
          <a:bodyPr>
            <a:normAutofit lnSpcReduction="10000"/>
          </a:bodyPr>
          <a:lstStyle/>
          <a:p>
            <a:r>
              <a:rPr lang="en-IN" dirty="0"/>
              <a:t>Timeliness </a:t>
            </a:r>
          </a:p>
          <a:p>
            <a:pPr marL="0" indent="0">
              <a:buNone/>
            </a:pPr>
            <a:r>
              <a:rPr lang="en-IN" sz="1800" dirty="0">
                <a:solidFill>
                  <a:srgbClr val="FF0000"/>
                </a:solidFill>
              </a:rPr>
              <a:t>As the size of the data sets to be processed increases, it will take more time to analyse. In some situations results of the analysis is required immediately</a:t>
            </a:r>
            <a:r>
              <a:rPr lang="en-IN" sz="1800" dirty="0"/>
              <a:t>. For example, if a fraudulent credit card transaction is suspected, it should ideally be flagged before the transaction is completed by </a:t>
            </a:r>
          </a:p>
          <a:p>
            <a:pPr marL="0" indent="0">
              <a:buNone/>
            </a:pPr>
            <a:r>
              <a:rPr lang="en-IN" sz="1800" dirty="0"/>
              <a:t>preventing the transaction from taking place at all. Obviously a full analysis of a user’s purchase history is not likely to be feasible in real time. </a:t>
            </a:r>
          </a:p>
          <a:p>
            <a:pPr marL="0" indent="0">
              <a:buNone/>
            </a:pPr>
            <a:endParaRPr lang="en-IN" dirty="0"/>
          </a:p>
          <a:p>
            <a:pPr>
              <a:buFont typeface="Courier New" pitchFamily="49" charset="0"/>
              <a:buChar char="o"/>
            </a:pPr>
            <a:r>
              <a:rPr lang="en-IN" dirty="0"/>
              <a:t>Security And Privacy Challenges</a:t>
            </a:r>
          </a:p>
          <a:p>
            <a:pPr marL="0" indent="0">
              <a:buNone/>
            </a:pPr>
            <a:r>
              <a:rPr lang="en-IN" sz="1900" dirty="0">
                <a:solidFill>
                  <a:srgbClr val="FF0000"/>
                </a:solidFill>
              </a:rPr>
              <a:t>privacy of data is a huge concern in the context of Big Data</a:t>
            </a:r>
            <a:r>
              <a:rPr lang="en-IN" sz="1900" dirty="0"/>
              <a:t>. There is great public fear regarding the inappropriate use of personal data, particularly through linking of data from multiple sources. So, unauthorized use of private data needs to be protected. </a:t>
            </a:r>
          </a:p>
          <a:p>
            <a:pPr marL="0" indent="0">
              <a:buNone/>
            </a:pPr>
            <a:r>
              <a:rPr lang="en-IN" sz="1900" dirty="0">
                <a:solidFill>
                  <a:srgbClr val="FF0000"/>
                </a:solidFill>
              </a:rPr>
              <a:t>Security of big data can be enhanced by using the techniques of authentication, authorization, encryption and audit trails</a:t>
            </a:r>
            <a:r>
              <a:rPr lang="en-IN" sz="1900" dirty="0"/>
              <a:t>. </a:t>
            </a:r>
          </a:p>
          <a:p>
            <a:endParaRPr lang="en-IN" sz="1900" dirty="0"/>
          </a:p>
          <a:p>
            <a:pPr marL="0" indent="0">
              <a:buNone/>
            </a:pPr>
            <a:endParaRPr lang="en-IN" dirty="0"/>
          </a:p>
          <a:p>
            <a:pPr marL="0" indent="0">
              <a:buNone/>
            </a:pPr>
            <a:endParaRPr lang="en-IN" dirty="0"/>
          </a:p>
        </p:txBody>
      </p:sp>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3823939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467600" cy="1143000"/>
          </a:xfrm>
          <a:prstGeom prst="rect">
            <a:avLst/>
          </a:prstGeom>
        </p:spPr>
        <p:txBody>
          <a:bodyPr>
            <a:normAutofit/>
          </a:bodyPr>
          <a:lstStyle/>
          <a:p>
            <a:r>
              <a:rPr lang="en-IN" dirty="0"/>
              <a:t>     TECHNICAL CHALLENGES</a:t>
            </a:r>
            <a:endParaRPr lang="en-IN" sz="3600" b="1" dirty="0"/>
          </a:p>
        </p:txBody>
      </p:sp>
      <p:pic>
        <p:nvPicPr>
          <p:cNvPr id="4098" name="Picture 2" descr="C:\Users\Nidhii\Desktop\10.12691.dt-1-1-5_20170109164253.png"/>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1208425" y="1600200"/>
            <a:ext cx="5965150" cy="48736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1046725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txBox="1">
            <a:spLocks/>
          </p:cNvSpPr>
          <p:nvPr/>
        </p:nvSpPr>
        <p:spPr bwMode="auto">
          <a:xfrm>
            <a:off x="134938" y="304800"/>
            <a:ext cx="9009062" cy="214312"/>
          </a:xfrm>
          <a:prstGeom prst="rect">
            <a:avLst/>
          </a:prstGeom>
          <a:noFill/>
          <a:ln w="9525">
            <a:noFill/>
            <a:miter lim="800000"/>
            <a:headEnd/>
            <a:tailEnd/>
          </a:ln>
        </p:spPr>
        <p:txBody>
          <a:bodyPr anchor="ctr"/>
          <a:lstStyle/>
          <a:p>
            <a:pPr algn="ctr" eaLnBrk="1" hangingPunct="1">
              <a:lnSpc>
                <a:spcPct val="80000"/>
              </a:lnSpc>
            </a:pPr>
            <a:r>
              <a:rPr lang="en-US" sz="3400" dirty="0">
                <a:solidFill>
                  <a:schemeClr val="tx1">
                    <a:lumMod val="65000"/>
                    <a:lumOff val="35000"/>
                  </a:schemeClr>
                </a:solidFill>
                <a:ea typeface="MS PGothic" pitchFamily="34" charset="-128"/>
              </a:rPr>
              <a:t> </a:t>
            </a:r>
          </a:p>
          <a:p>
            <a:pPr algn="ctr" eaLnBrk="1" hangingPunct="1">
              <a:lnSpc>
                <a:spcPct val="80000"/>
              </a:lnSpc>
            </a:pPr>
            <a:r>
              <a:rPr lang="en-US" sz="4000" b="1" u="sng" dirty="0">
                <a:solidFill>
                  <a:schemeClr val="tx1">
                    <a:lumMod val="65000"/>
                    <a:lumOff val="35000"/>
                  </a:schemeClr>
                </a:solidFill>
                <a:ea typeface="MS PGothic" pitchFamily="34" charset="-128"/>
              </a:rPr>
              <a:t>Application Of Big Data analytics</a:t>
            </a:r>
          </a:p>
        </p:txBody>
      </p:sp>
      <p:sp>
        <p:nvSpPr>
          <p:cNvPr id="22531" name="Rectangle 2"/>
          <p:cNvSpPr>
            <a:spLocks noChangeArrowheads="1"/>
          </p:cNvSpPr>
          <p:nvPr/>
        </p:nvSpPr>
        <p:spPr bwMode="auto">
          <a:xfrm>
            <a:off x="0" y="2438400"/>
            <a:ext cx="16002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Homeland</a:t>
            </a:r>
          </a:p>
          <a:p>
            <a:pPr algn="ctr" eaLnBrk="1" hangingPunct="1">
              <a:lnSpc>
                <a:spcPct val="85000"/>
              </a:lnSpc>
            </a:pPr>
            <a:r>
              <a:rPr lang="en-AU" b="1" dirty="0">
                <a:latin typeface="Corbel" pitchFamily="34" charset="0"/>
              </a:rPr>
              <a:t> Security</a:t>
            </a:r>
          </a:p>
        </p:txBody>
      </p:sp>
      <p:sp>
        <p:nvSpPr>
          <p:cNvPr id="22533" name="Rectangle 2"/>
          <p:cNvSpPr>
            <a:spLocks noChangeArrowheads="1"/>
          </p:cNvSpPr>
          <p:nvPr/>
        </p:nvSpPr>
        <p:spPr bwMode="auto">
          <a:xfrm>
            <a:off x="76200" y="990600"/>
            <a:ext cx="15240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Smarter Healthcare</a:t>
            </a:r>
          </a:p>
        </p:txBody>
      </p:sp>
      <p:sp>
        <p:nvSpPr>
          <p:cNvPr id="22534" name="Rectangle 2"/>
          <p:cNvSpPr>
            <a:spLocks noChangeArrowheads="1"/>
          </p:cNvSpPr>
          <p:nvPr/>
        </p:nvSpPr>
        <p:spPr bwMode="auto">
          <a:xfrm>
            <a:off x="4648200" y="1089291"/>
            <a:ext cx="1676401"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Multi-channel sales</a:t>
            </a:r>
          </a:p>
        </p:txBody>
      </p:sp>
      <p:sp>
        <p:nvSpPr>
          <p:cNvPr id="22535" name="Rectangle 2"/>
          <p:cNvSpPr>
            <a:spLocks noChangeArrowheads="1"/>
          </p:cNvSpPr>
          <p:nvPr/>
        </p:nvSpPr>
        <p:spPr bwMode="auto">
          <a:xfrm>
            <a:off x="5029200" y="2438400"/>
            <a:ext cx="1295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Telecom</a:t>
            </a:r>
          </a:p>
        </p:txBody>
      </p:sp>
      <p:sp>
        <p:nvSpPr>
          <p:cNvPr id="22536" name="Rectangle 2"/>
          <p:cNvSpPr>
            <a:spLocks noChangeArrowheads="1"/>
          </p:cNvSpPr>
          <p:nvPr/>
        </p:nvSpPr>
        <p:spPr bwMode="auto">
          <a:xfrm>
            <a:off x="-152400" y="5186363"/>
            <a:ext cx="2057400"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Manufacturing</a:t>
            </a:r>
          </a:p>
        </p:txBody>
      </p:sp>
      <p:sp>
        <p:nvSpPr>
          <p:cNvPr id="22537" name="Rectangle 2"/>
          <p:cNvSpPr>
            <a:spLocks noChangeArrowheads="1"/>
          </p:cNvSpPr>
          <p:nvPr/>
        </p:nvSpPr>
        <p:spPr bwMode="auto">
          <a:xfrm>
            <a:off x="0" y="3810001"/>
            <a:ext cx="1601788" cy="329834"/>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Traffic Control</a:t>
            </a:r>
          </a:p>
        </p:txBody>
      </p:sp>
      <p:pic>
        <p:nvPicPr>
          <p:cNvPr id="12" name="Picture 29" descr="bev-neonatal-care"/>
          <p:cNvPicPr>
            <a:picLocks noChangeAspect="1" noChangeArrowheads="1"/>
          </p:cNvPicPr>
          <p:nvPr/>
        </p:nvPicPr>
        <p:blipFill>
          <a:blip r:embed="rId3" cstate="print">
            <a:extLst/>
          </a:blip>
          <a:srcRect/>
          <a:stretch>
            <a:fillRect/>
          </a:stretch>
        </p:blipFill>
        <p:spPr bwMode="auto">
          <a:xfrm>
            <a:off x="1690688" y="914400"/>
            <a:ext cx="1814512" cy="1222375"/>
          </a:xfrm>
          <a:prstGeom prst="rect">
            <a:avLst/>
          </a:prstGeom>
          <a:noFill/>
          <a:ln>
            <a:noFill/>
          </a:ln>
          <a:scene3d>
            <a:camera prst="orthographicFront"/>
            <a:lightRig rig="threePt" dir="t"/>
          </a:scene3d>
          <a:sp3d>
            <a:bevelT prst="angle"/>
          </a:sp3d>
          <a:extLst/>
        </p:spPr>
      </p:pic>
      <p:pic>
        <p:nvPicPr>
          <p:cNvPr id="13" name="Picture 33" descr="bev-law-enforcement"/>
          <p:cNvPicPr>
            <a:picLocks noChangeArrowheads="1"/>
          </p:cNvPicPr>
          <p:nvPr/>
        </p:nvPicPr>
        <p:blipFill>
          <a:blip r:embed="rId4" cstate="print">
            <a:extLst/>
          </a:blip>
          <a:srcRect/>
          <a:stretch>
            <a:fillRect/>
          </a:stretch>
        </p:blipFill>
        <p:spPr bwMode="auto">
          <a:xfrm>
            <a:off x="1687512" y="2205038"/>
            <a:ext cx="1817688" cy="1223962"/>
          </a:xfrm>
          <a:prstGeom prst="rect">
            <a:avLst/>
          </a:prstGeom>
          <a:noFill/>
          <a:ln>
            <a:noFill/>
          </a:ln>
          <a:scene3d>
            <a:camera prst="orthographicFront"/>
            <a:lightRig rig="threePt" dir="t"/>
          </a:scene3d>
          <a:sp3d>
            <a:bevelT prst="angle"/>
          </a:sp3d>
          <a:extLst/>
        </p:spPr>
      </p:pic>
      <p:sp>
        <p:nvSpPr>
          <p:cNvPr id="22540" name="Picture 38" descr="bev-manufacturing"/>
          <p:cNvSpPr>
            <a:spLocks noChangeArrowheads="1"/>
          </p:cNvSpPr>
          <p:nvPr/>
        </p:nvSpPr>
        <p:spPr bwMode="auto">
          <a:xfrm>
            <a:off x="-76200" y="5095875"/>
            <a:ext cx="1816100" cy="1225550"/>
          </a:xfrm>
          <a:prstGeom prst="rect">
            <a:avLst/>
          </a:prstGeom>
          <a:noFill/>
          <a:ln w="9525">
            <a:noFill/>
            <a:miter lim="800000"/>
            <a:headEnd/>
            <a:tailEnd/>
          </a:ln>
        </p:spPr>
        <p:txBody>
          <a:bodyPr/>
          <a:lstStyle/>
          <a:p>
            <a:pPr eaLnBrk="1" hangingPunct="1">
              <a:spcBef>
                <a:spcPct val="50000"/>
              </a:spcBef>
            </a:pPr>
            <a:endParaRPr lang="en-US" sz="1400">
              <a:latin typeface="Corbel" pitchFamily="34" charset="0"/>
            </a:endParaRPr>
          </a:p>
        </p:txBody>
      </p:sp>
      <p:sp>
        <p:nvSpPr>
          <p:cNvPr id="22541" name="Picture 40" descr="bev-fraud-protection"/>
          <p:cNvSpPr>
            <a:spLocks noChangeArrowheads="1"/>
          </p:cNvSpPr>
          <p:nvPr/>
        </p:nvSpPr>
        <p:spPr bwMode="auto">
          <a:xfrm>
            <a:off x="7326312" y="1539875"/>
            <a:ext cx="1817688" cy="1227138"/>
          </a:xfrm>
          <a:prstGeom prst="rect">
            <a:avLst/>
          </a:prstGeom>
          <a:noFill/>
          <a:ln w="9525">
            <a:noFill/>
            <a:miter lim="800000"/>
            <a:headEnd/>
            <a:tailEnd/>
          </a:ln>
        </p:spPr>
        <p:txBody>
          <a:bodyPr/>
          <a:lstStyle/>
          <a:p>
            <a:pPr eaLnBrk="1" hangingPunct="1">
              <a:spcBef>
                <a:spcPct val="50000"/>
              </a:spcBef>
            </a:pPr>
            <a:endParaRPr lang="en-US" sz="1400">
              <a:latin typeface="Corbel" pitchFamily="34" charset="0"/>
            </a:endParaRPr>
          </a:p>
        </p:txBody>
      </p:sp>
      <p:pic>
        <p:nvPicPr>
          <p:cNvPr id="16" name="Picture 15"/>
          <p:cNvPicPr>
            <a:picLocks noChangeAspect="1"/>
          </p:cNvPicPr>
          <p:nvPr/>
        </p:nvPicPr>
        <p:blipFill rotWithShape="1">
          <a:blip r:embed="rId5" cstate="print">
            <a:extLst/>
          </a:blip>
          <a:srcRect l="4174" r="3887"/>
          <a:stretch/>
        </p:blipFill>
        <p:spPr>
          <a:xfrm>
            <a:off x="1704975" y="3562350"/>
            <a:ext cx="1800225" cy="1162050"/>
          </a:xfrm>
          <a:prstGeom prst="rect">
            <a:avLst/>
          </a:prstGeom>
          <a:effectLst>
            <a:outerShdw blurRad="25400" dist="12700" dir="2700000" algn="tl" rotWithShape="0">
              <a:prstClr val="black">
                <a:alpha val="20000"/>
              </a:prstClr>
            </a:outerShdw>
          </a:effectLst>
          <a:scene3d>
            <a:camera prst="orthographicFront"/>
            <a:lightRig rig="threePt" dir="t"/>
          </a:scene3d>
          <a:sp3d extrusionH="12700">
            <a:bevelT w="31750" h="31750" prst="angle"/>
            <a:bevelB w="31750" h="31750"/>
          </a:sp3d>
        </p:spPr>
      </p:pic>
      <p:pic>
        <p:nvPicPr>
          <p:cNvPr id="17" name="Picture 16"/>
          <p:cNvPicPr>
            <a:picLocks noChangeAspect="1"/>
          </p:cNvPicPr>
          <p:nvPr/>
        </p:nvPicPr>
        <p:blipFill rotWithShape="1">
          <a:blip r:embed="rId6" cstate="print">
            <a:extLst/>
          </a:blip>
          <a:srcRect t="29831"/>
          <a:stretch/>
        </p:blipFill>
        <p:spPr>
          <a:xfrm>
            <a:off x="6545263" y="2108200"/>
            <a:ext cx="1747838" cy="1168400"/>
          </a:xfrm>
          <a:prstGeom prst="rect">
            <a:avLst/>
          </a:prstGeom>
          <a:effectLst>
            <a:outerShdw blurRad="12700" dist="12700" dir="2700000" algn="tl" rotWithShape="0">
              <a:prstClr val="black">
                <a:alpha val="10000"/>
              </a:prstClr>
            </a:outerShdw>
          </a:effectLst>
          <a:scene3d>
            <a:camera prst="orthographicFront"/>
            <a:lightRig rig="threePt" dir="t"/>
          </a:scene3d>
          <a:sp3d>
            <a:bevelT w="19050" h="19050" prst="angle"/>
            <a:bevelB w="12700" h="19050"/>
          </a:sp3d>
        </p:spPr>
      </p:pic>
      <p:sp>
        <p:nvSpPr>
          <p:cNvPr id="22544" name="Rectangle 2"/>
          <p:cNvSpPr>
            <a:spLocks noChangeArrowheads="1"/>
          </p:cNvSpPr>
          <p:nvPr/>
        </p:nvSpPr>
        <p:spPr bwMode="auto">
          <a:xfrm>
            <a:off x="5029200" y="3678296"/>
            <a:ext cx="13716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Trading </a:t>
            </a:r>
          </a:p>
          <a:p>
            <a:pPr algn="ctr" eaLnBrk="1" hangingPunct="1">
              <a:lnSpc>
                <a:spcPct val="85000"/>
              </a:lnSpc>
            </a:pPr>
            <a:r>
              <a:rPr lang="en-AU" b="1" dirty="0">
                <a:latin typeface="Corbel" pitchFamily="34" charset="0"/>
              </a:rPr>
              <a:t>Analytics</a:t>
            </a:r>
          </a:p>
        </p:txBody>
      </p:sp>
      <p:pic>
        <p:nvPicPr>
          <p:cNvPr id="20" name="Picture 20"/>
          <p:cNvPicPr>
            <a:picLocks noChangeAspect="1" noChangeArrowheads="1"/>
          </p:cNvPicPr>
          <p:nvPr/>
        </p:nvPicPr>
        <p:blipFill>
          <a:blip r:embed="rId7" cstate="print">
            <a:extLst/>
          </a:blip>
          <a:srcRect/>
          <a:stretch>
            <a:fillRect/>
          </a:stretch>
        </p:blipFill>
        <p:spPr bwMode="auto">
          <a:xfrm>
            <a:off x="6551612" y="685800"/>
            <a:ext cx="1830388" cy="1236663"/>
          </a:xfrm>
          <a:prstGeom prst="rect">
            <a:avLst/>
          </a:prstGeom>
          <a:noFill/>
          <a:ln>
            <a:noFill/>
          </a:ln>
          <a:scene3d>
            <a:camera prst="orthographicFront"/>
            <a:lightRig rig="threePt" dir="t"/>
          </a:scene3d>
          <a:sp3d>
            <a:bevelT prst="angle"/>
          </a:sp3d>
          <a:extLst/>
        </p:spPr>
      </p:pic>
      <p:pic>
        <p:nvPicPr>
          <p:cNvPr id="21" name="Picture 20"/>
          <p:cNvPicPr>
            <a:picLocks noChangeAspect="1"/>
          </p:cNvPicPr>
          <p:nvPr/>
        </p:nvPicPr>
        <p:blipFill>
          <a:blip r:embed="rId8" cstate="print"/>
          <a:stretch>
            <a:fillRect/>
          </a:stretch>
        </p:blipFill>
        <p:spPr>
          <a:xfrm>
            <a:off x="6540501" y="3483258"/>
            <a:ext cx="1756834" cy="1164942"/>
          </a:xfrm>
          <a:prstGeom prst="rect">
            <a:avLst/>
          </a:prstGeom>
          <a:scene3d>
            <a:camera prst="orthographicFront"/>
            <a:lightRig rig="threePt" dir="t"/>
          </a:scene3d>
          <a:sp3d>
            <a:bevelT prst="angle"/>
          </a:sp3d>
        </p:spPr>
      </p:pic>
      <p:pic>
        <p:nvPicPr>
          <p:cNvPr id="22" name="Picture 21"/>
          <p:cNvPicPr>
            <a:picLocks noChangeAspect="1"/>
          </p:cNvPicPr>
          <p:nvPr/>
        </p:nvPicPr>
        <p:blipFill>
          <a:blip r:embed="rId9" cstate="print"/>
          <a:stretch>
            <a:fillRect/>
          </a:stretch>
        </p:blipFill>
        <p:spPr>
          <a:xfrm>
            <a:off x="1751924" y="4887384"/>
            <a:ext cx="1753276" cy="1132416"/>
          </a:xfrm>
          <a:prstGeom prst="rect">
            <a:avLst/>
          </a:prstGeom>
          <a:scene3d>
            <a:camera prst="orthographicFront"/>
            <a:lightRig rig="threePt" dir="t"/>
          </a:scene3d>
          <a:sp3d>
            <a:bevelT prst="angle"/>
          </a:sp3d>
        </p:spPr>
      </p:pic>
      <p:sp>
        <p:nvSpPr>
          <p:cNvPr id="22554" name="Rectangle 2"/>
          <p:cNvSpPr>
            <a:spLocks noChangeArrowheads="1"/>
          </p:cNvSpPr>
          <p:nvPr/>
        </p:nvSpPr>
        <p:spPr bwMode="auto">
          <a:xfrm>
            <a:off x="5181600" y="5029200"/>
            <a:ext cx="1295400" cy="565283"/>
          </a:xfrm>
          <a:prstGeom prst="rect">
            <a:avLst/>
          </a:prstGeom>
          <a:noFill/>
          <a:ln w="9525">
            <a:noFill/>
            <a:miter lim="800000"/>
            <a:headEnd/>
            <a:tailEnd/>
          </a:ln>
        </p:spPr>
        <p:txBody>
          <a:bodyPr wrap="square">
            <a:spAutoFit/>
          </a:bodyPr>
          <a:lstStyle/>
          <a:p>
            <a:pPr algn="ctr" eaLnBrk="1" hangingPunct="1">
              <a:lnSpc>
                <a:spcPct val="85000"/>
              </a:lnSpc>
            </a:pPr>
            <a:r>
              <a:rPr lang="en-AU" b="1" dirty="0">
                <a:latin typeface="Corbel" pitchFamily="34" charset="0"/>
              </a:rPr>
              <a:t>Search</a:t>
            </a:r>
          </a:p>
          <a:p>
            <a:pPr algn="ctr" eaLnBrk="1" hangingPunct="1">
              <a:lnSpc>
                <a:spcPct val="85000"/>
              </a:lnSpc>
            </a:pPr>
            <a:r>
              <a:rPr lang="en-AU" b="1" dirty="0">
                <a:latin typeface="Corbel" pitchFamily="34" charset="0"/>
              </a:rPr>
              <a:t> Quality</a:t>
            </a:r>
          </a:p>
        </p:txBody>
      </p:sp>
      <p:sp>
        <p:nvSpPr>
          <p:cNvPr id="22555" name="Picture 40" descr="bev-fraud-protection"/>
          <p:cNvSpPr>
            <a:spLocks noChangeArrowheads="1"/>
          </p:cNvSpPr>
          <p:nvPr/>
        </p:nvSpPr>
        <p:spPr bwMode="auto">
          <a:xfrm>
            <a:off x="7107238" y="1533525"/>
            <a:ext cx="1817687" cy="1227138"/>
          </a:xfrm>
          <a:prstGeom prst="rect">
            <a:avLst/>
          </a:prstGeom>
          <a:noFill/>
          <a:ln w="9525">
            <a:noFill/>
            <a:miter lim="800000"/>
            <a:headEnd/>
            <a:tailEnd/>
          </a:ln>
        </p:spPr>
        <p:txBody>
          <a:bodyPr/>
          <a:lstStyle/>
          <a:p>
            <a:pPr eaLnBrk="1" hangingPunct="1">
              <a:spcBef>
                <a:spcPct val="50000"/>
              </a:spcBef>
            </a:pPr>
            <a:endParaRPr lang="en-US" sz="1400">
              <a:latin typeface="Corbel" pitchFamily="34" charset="0"/>
            </a:endParaRPr>
          </a:p>
        </p:txBody>
      </p:sp>
      <p:pic>
        <p:nvPicPr>
          <p:cNvPr id="30" name="Picture 29"/>
          <p:cNvPicPr>
            <a:picLocks noChangeAspect="1"/>
          </p:cNvPicPr>
          <p:nvPr/>
        </p:nvPicPr>
        <p:blipFill>
          <a:blip r:embed="rId10" cstate="print"/>
          <a:stretch>
            <a:fillRect/>
          </a:stretch>
        </p:blipFill>
        <p:spPr>
          <a:xfrm>
            <a:off x="6540501" y="4800600"/>
            <a:ext cx="1765299" cy="1227667"/>
          </a:xfrm>
          <a:prstGeom prst="rect">
            <a:avLst/>
          </a:prstGeom>
          <a:scene3d>
            <a:camera prst="orthographicFront"/>
            <a:lightRig rig="threePt" dir="t"/>
          </a:scene3d>
          <a:sp3d>
            <a:bevelT prst="angle"/>
          </a:sp3d>
        </p:spPr>
      </p:pic>
      <p:sp>
        <p:nvSpPr>
          <p:cNvPr id="23" name="Footer Placeholder 22"/>
          <p:cNvSpPr>
            <a:spLocks noGrp="1"/>
          </p:cNvSpPr>
          <p:nvPr>
            <p:ph type="ftr" sz="quarter" idx="11"/>
          </p:nvPr>
        </p:nvSpPr>
        <p:spPr/>
        <p:txBody>
          <a:bodyPr/>
          <a:lstStyle/>
          <a:p>
            <a:r>
              <a:rPr lang="en-US"/>
              <a:t>JECRC UNIVERSITY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Nidhii\Desktop\big data applications - Cop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04800"/>
            <a:ext cx="7315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JECRC UNIVERSITY</a:t>
            </a:r>
          </a:p>
        </p:txBody>
      </p:sp>
    </p:spTree>
    <p:extLst>
      <p:ext uri="{BB962C8B-B14F-4D97-AF65-F5344CB8AC3E}">
        <p14:creationId xmlns:p14="http://schemas.microsoft.com/office/powerpoint/2010/main" val="30466158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6200"/>
            <a:ext cx="7886700" cy="914399"/>
          </a:xfrm>
        </p:spPr>
        <p:txBody>
          <a:bodyPr>
            <a:normAutofit/>
          </a:bodyPr>
          <a:lstStyle/>
          <a:p>
            <a:pPr>
              <a:defRPr/>
            </a:pPr>
            <a:r>
              <a:rPr lang="en-US" sz="4000" b="1" u="sng" dirty="0">
                <a:latin typeface="Calisto MT" pitchFamily="18" charset="0"/>
              </a:rPr>
              <a:t>Benefits of Big Data</a:t>
            </a:r>
          </a:p>
        </p:txBody>
      </p:sp>
      <p:sp>
        <p:nvSpPr>
          <p:cNvPr id="23555" name="TextBox 2"/>
          <p:cNvSpPr txBox="1">
            <a:spLocks noChangeArrowheads="1"/>
          </p:cNvSpPr>
          <p:nvPr/>
        </p:nvSpPr>
        <p:spPr bwMode="auto">
          <a:xfrm>
            <a:off x="152400" y="1143000"/>
            <a:ext cx="8686800" cy="6463308"/>
          </a:xfrm>
          <a:prstGeom prst="rect">
            <a:avLst/>
          </a:prstGeom>
          <a:noFill/>
          <a:ln w="9525">
            <a:noFill/>
            <a:miter lim="800000"/>
            <a:headEnd/>
            <a:tailEnd/>
          </a:ln>
        </p:spPr>
        <p:txBody>
          <a:bodyPr wrap="square">
            <a:spAutoFit/>
          </a:bodyPr>
          <a:lstStyle/>
          <a:p>
            <a:r>
              <a:rPr lang="en-IN" dirty="0"/>
              <a:t>Ability to process 'Big Data' brings in multiple benefits, such as- </a:t>
            </a:r>
          </a:p>
          <a:p>
            <a:endParaRPr lang="en-IN" dirty="0"/>
          </a:p>
          <a:p>
            <a:r>
              <a:rPr lang="en-IN" b="1" dirty="0"/>
              <a:t>• Businesses can utilize outside intelligence while taking decisions</a:t>
            </a:r>
            <a:r>
              <a:rPr lang="en-IN" dirty="0"/>
              <a:t> </a:t>
            </a:r>
          </a:p>
          <a:p>
            <a:r>
              <a:rPr lang="en-IN" dirty="0"/>
              <a:t>Access to social data from search engines and sites like </a:t>
            </a:r>
            <a:r>
              <a:rPr lang="en-IN" dirty="0" err="1"/>
              <a:t>facebook</a:t>
            </a:r>
            <a:r>
              <a:rPr lang="en-IN" dirty="0"/>
              <a:t>, twitter are enabling organizations to fine tune their business strategies.</a:t>
            </a:r>
          </a:p>
          <a:p>
            <a:r>
              <a:rPr lang="en-IN" dirty="0"/>
              <a:t> </a:t>
            </a:r>
          </a:p>
          <a:p>
            <a:r>
              <a:rPr lang="en-IN" b="1" dirty="0"/>
              <a:t>• Improved customer service</a:t>
            </a:r>
          </a:p>
          <a:p>
            <a:r>
              <a:rPr lang="en-IN" dirty="0"/>
              <a:t> </a:t>
            </a:r>
          </a:p>
          <a:p>
            <a:r>
              <a:rPr lang="en-IN" dirty="0"/>
              <a:t>Traditional customer feedback systems are getting replaced by new systems designed with 'Big Data' technologies. In these new systems, Big Data and natural language processing technologies are being used to read and evaluate consumer responses. </a:t>
            </a:r>
          </a:p>
          <a:p>
            <a:endParaRPr lang="en-IN" dirty="0"/>
          </a:p>
          <a:p>
            <a:r>
              <a:rPr lang="en-IN" b="1" dirty="0"/>
              <a:t>• Early identification of risk to the product/services, if any</a:t>
            </a:r>
          </a:p>
          <a:p>
            <a:r>
              <a:rPr lang="en-IN" dirty="0"/>
              <a:t> </a:t>
            </a:r>
          </a:p>
          <a:p>
            <a:r>
              <a:rPr lang="en-IN" b="1" dirty="0"/>
              <a:t>• Better operational efficiency</a:t>
            </a:r>
          </a:p>
          <a:p>
            <a:r>
              <a:rPr lang="en-IN" dirty="0"/>
              <a:t> 'Big Data' technologies can be used for creating staging area or landing zone for new data before identifying what data should be moved to the data warehouse. In addition, such integration of 'Big Data' technologies and data warehouse helps organization to offload infrequently accessed data. </a:t>
            </a:r>
          </a:p>
          <a:p>
            <a:endParaRPr lang="en-US" dirty="0"/>
          </a:p>
          <a:p>
            <a:pPr>
              <a:buFont typeface="Arial" pitchFamily="34" charset="0"/>
              <a:buChar char="•"/>
            </a:pPr>
            <a:endParaRPr lang="en-US" dirty="0"/>
          </a:p>
          <a:p>
            <a:endParaRPr lang="en-US" dirty="0"/>
          </a:p>
        </p:txBody>
      </p:sp>
      <p:sp>
        <p:nvSpPr>
          <p:cNvPr id="4" name="Footer Placeholder 3"/>
          <p:cNvSpPr>
            <a:spLocks noGrp="1"/>
          </p:cNvSpPr>
          <p:nvPr>
            <p:ph type="ftr" sz="quarter" idx="12"/>
          </p:nvPr>
        </p:nvSpPr>
        <p:spPr/>
        <p:txBody>
          <a:bodyPr/>
          <a:lstStyle/>
          <a:p>
            <a:r>
              <a:rPr lang="en-US"/>
              <a:t>JECRC UNIVERSITY</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152400"/>
            <a:ext cx="8229600" cy="1143000"/>
          </a:xfrm>
          <a:prstGeom prst="rect">
            <a:avLst/>
          </a:prstGeom>
        </p:spPr>
        <p:txBody>
          <a:bodyPr>
            <a:normAutofit/>
          </a:bodyPr>
          <a:lstStyle/>
          <a:p>
            <a:r>
              <a:rPr lang="en-US" sz="4000" b="1" u="sng" dirty="0">
                <a:latin typeface="Calisto MT" pitchFamily="18" charset="0"/>
              </a:rPr>
              <a:t>Benefits of Big Data</a:t>
            </a:r>
            <a:endParaRPr lang="en-US" sz="4000" dirty="0"/>
          </a:p>
        </p:txBody>
      </p:sp>
      <p:sp>
        <p:nvSpPr>
          <p:cNvPr id="3" name="Content Placeholder 2"/>
          <p:cNvSpPr>
            <a:spLocks noGrp="1"/>
          </p:cNvSpPr>
          <p:nvPr>
            <p:ph sz="quarter" idx="1"/>
          </p:nvPr>
        </p:nvSpPr>
        <p:spPr/>
        <p:txBody>
          <a:bodyPr>
            <a:normAutofit fontScale="92500" lnSpcReduction="10000"/>
          </a:bodyPr>
          <a:lstStyle/>
          <a:p>
            <a:r>
              <a:rPr lang="en-US" dirty="0"/>
              <a:t>Our newest research finds that organizations are using big data to target customer-centric outcomes, tap into internal data and build a better information ecosystem.</a:t>
            </a:r>
          </a:p>
          <a:p>
            <a:pPr>
              <a:buNone/>
            </a:pPr>
            <a:endParaRPr lang="en-US" dirty="0"/>
          </a:p>
          <a:p>
            <a:r>
              <a:rPr lang="en-US" dirty="0"/>
              <a:t>Big Data is already an important part of the $64 billion database and data analytics market</a:t>
            </a:r>
          </a:p>
          <a:p>
            <a:pPr>
              <a:buNone/>
            </a:pPr>
            <a:endParaRPr lang="en-US" dirty="0"/>
          </a:p>
          <a:p>
            <a:r>
              <a:rPr lang="en-US" dirty="0"/>
              <a:t>It offers commercial opportunities of a comparable </a:t>
            </a:r>
          </a:p>
          <a:p>
            <a:pPr>
              <a:buNone/>
            </a:pPr>
            <a:r>
              <a:rPr lang="en-US" dirty="0"/>
              <a:t>    scale to enterprise software in the late 1980s</a:t>
            </a:r>
          </a:p>
          <a:p>
            <a:pPr>
              <a:buNone/>
            </a:pPr>
            <a:endParaRPr lang="en-US" dirty="0"/>
          </a:p>
          <a:p>
            <a:r>
              <a:rPr lang="en-US" dirty="0"/>
              <a:t>And the Internet boom of the 1990s, and the social media explosion of today.</a:t>
            </a:r>
          </a:p>
          <a:p>
            <a:endParaRPr lang="en-US" dirty="0"/>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3400" y="1"/>
            <a:ext cx="7886700" cy="990600"/>
          </a:xfrm>
          <a:prstGeom prst="rect">
            <a:avLst/>
          </a:prstGeom>
        </p:spPr>
        <p:txBody>
          <a:bodyPr>
            <a:normAutofit/>
          </a:bodyPr>
          <a:lstStyle/>
          <a:p>
            <a:pPr eaLnBrk="1" fontAlgn="auto" hangingPunct="1">
              <a:spcAft>
                <a:spcPts val="0"/>
              </a:spcAft>
              <a:defRPr/>
            </a:pPr>
            <a:r>
              <a:rPr lang="en-US" sz="4000" b="1" u="sng" dirty="0">
                <a:latin typeface="Calisto MT" pitchFamily="18" charset="0"/>
              </a:rPr>
              <a:t>Future  of Big Data</a:t>
            </a:r>
          </a:p>
        </p:txBody>
      </p:sp>
      <p:sp>
        <p:nvSpPr>
          <p:cNvPr id="2" name="Content Placeholder 1"/>
          <p:cNvSpPr>
            <a:spLocks noGrp="1"/>
          </p:cNvSpPr>
          <p:nvPr>
            <p:ph sz="quarter" idx="1"/>
          </p:nvPr>
        </p:nvSpPr>
        <p:spPr>
          <a:xfrm>
            <a:off x="457200" y="914400"/>
            <a:ext cx="8077200" cy="4724400"/>
          </a:xfrm>
        </p:spPr>
        <p:txBody>
          <a:bodyPr>
            <a:noAutofit/>
          </a:bodyPr>
          <a:lstStyle/>
          <a:p>
            <a:pPr eaLnBrk="1" fontAlgn="auto" hangingPunct="1">
              <a:spcAft>
                <a:spcPts val="0"/>
              </a:spcAft>
              <a:defRPr/>
            </a:pPr>
            <a:r>
              <a:rPr lang="en-US" sz="2800" dirty="0"/>
              <a:t>$15 billion on software firms only specializing in data management and analytics. </a:t>
            </a:r>
          </a:p>
          <a:p>
            <a:pPr eaLnBrk="1" fontAlgn="auto" hangingPunct="1">
              <a:spcAft>
                <a:spcPts val="0"/>
              </a:spcAft>
              <a:defRPr/>
            </a:pPr>
            <a:r>
              <a:rPr lang="en-US" sz="2800" dirty="0"/>
              <a:t>This industry on its own is worth more than $100 billion and growing at almost 10% a year which is roughly twice as fast as the software business as a whole.</a:t>
            </a:r>
          </a:p>
          <a:p>
            <a:pPr eaLnBrk="1" fontAlgn="auto" hangingPunct="1">
              <a:spcAft>
                <a:spcPts val="0"/>
              </a:spcAft>
              <a:defRPr/>
            </a:pPr>
            <a:r>
              <a:rPr lang="en-US" sz="2800" dirty="0"/>
              <a:t>In February 2012, the open source analyst firm Wikibon released the first market forecast for Big Data , listing $5.1B revenue in 2012 with growth to $53.4B in 2017</a:t>
            </a:r>
          </a:p>
          <a:p>
            <a:pPr eaLnBrk="1" fontAlgn="auto" hangingPunct="1">
              <a:spcAft>
                <a:spcPts val="0"/>
              </a:spcAft>
              <a:defRPr/>
            </a:pPr>
            <a:r>
              <a:rPr lang="en-US" sz="2800" dirty="0"/>
              <a:t>The McKinsey Global Institute estimates that data volume is growing 40% per year, and will grow 44x between 2009 and 2020. </a:t>
            </a:r>
          </a:p>
        </p:txBody>
      </p:sp>
      <p:sp>
        <p:nvSpPr>
          <p:cNvPr id="4" name="Footer Placeholder 3"/>
          <p:cNvSpPr>
            <a:spLocks noGrp="1"/>
          </p:cNvSpPr>
          <p:nvPr>
            <p:ph type="ftr" sz="quarter" idx="16"/>
          </p:nvPr>
        </p:nvSpPr>
        <p:spPr/>
        <p:txBody>
          <a:bodyPr/>
          <a:lstStyle/>
          <a:p>
            <a:r>
              <a:rPr lang="en-US"/>
              <a:t>JECRC 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274638"/>
            <a:ext cx="7467600" cy="1143000"/>
          </a:xfrm>
          <a:prstGeom prst="rect">
            <a:avLst/>
          </a:prstGeom>
        </p:spPr>
        <p:txBody>
          <a:bodyPr>
            <a:normAutofit/>
          </a:bodyPr>
          <a:lstStyle/>
          <a:p>
            <a:pPr eaLnBrk="1" hangingPunct="1"/>
            <a:r>
              <a:rPr lang="en-US" dirty="0">
                <a:latin typeface="Arial Black" pitchFamily="34" charset="0"/>
              </a:rPr>
              <a:t>       What is Big Data?</a:t>
            </a:r>
            <a:br>
              <a:rPr lang="en-US" dirty="0">
                <a:latin typeface="Arial Black" pitchFamily="34" charset="0"/>
              </a:rPr>
            </a:br>
            <a:endParaRPr lang="en-US" dirty="0">
              <a:latin typeface="Arial Black" pitchFamily="34" charset="0"/>
            </a:endParaRPr>
          </a:p>
        </p:txBody>
      </p:sp>
      <p:sp>
        <p:nvSpPr>
          <p:cNvPr id="9219" name="Rectangle 3"/>
          <p:cNvSpPr>
            <a:spLocks noGrp="1" noChangeArrowheads="1"/>
          </p:cNvSpPr>
          <p:nvPr>
            <p:ph idx="1"/>
          </p:nvPr>
        </p:nvSpPr>
        <p:spPr>
          <a:xfrm>
            <a:off x="457200" y="1143000"/>
            <a:ext cx="8229600" cy="5334000"/>
          </a:xfrm>
        </p:spPr>
        <p:txBody>
          <a:bodyPr/>
          <a:lstStyle/>
          <a:p>
            <a:pPr marL="571500" indent="-571500" eaLnBrk="1" hangingPunct="1">
              <a:buFont typeface="Wingdings" pitchFamily="2" charset="2"/>
              <a:buNone/>
              <a:defRPr/>
            </a:pPr>
            <a:r>
              <a:rPr lang="en-IN" sz="1600" dirty="0"/>
              <a:t>          </a:t>
            </a:r>
            <a:r>
              <a:rPr lang="en-IN" sz="1800" dirty="0"/>
              <a:t>Big Data is a term applied to data sets whose size is beyond the ability of commonly used software tools to capture, manage, and process within a tolerable elapsed time. </a:t>
            </a:r>
          </a:p>
          <a:p>
            <a:pPr marL="571500" indent="-571500" eaLnBrk="1" hangingPunct="1">
              <a:buFont typeface="Wingdings" pitchFamily="2" charset="2"/>
              <a:buNone/>
              <a:defRPr/>
            </a:pPr>
            <a:r>
              <a:rPr lang="en-IN" sz="1800" dirty="0"/>
              <a:t>         Big Data sizes are a constantly moving target currently ranging from a few dozen terabytes to many petabytes in a single data set. </a:t>
            </a:r>
          </a:p>
          <a:p>
            <a:pPr marL="571500" indent="0" eaLnBrk="1" hangingPunct="1">
              <a:buFont typeface="Wingdings" pitchFamily="2" charset="2"/>
              <a:buNone/>
              <a:defRPr/>
            </a:pPr>
            <a:endParaRPr lang="en-US" sz="1800" dirty="0"/>
          </a:p>
          <a:p>
            <a:pPr marL="571500" indent="0" eaLnBrk="1" hangingPunct="1">
              <a:buFont typeface="Wingdings" pitchFamily="2" charset="2"/>
              <a:buNone/>
              <a:defRPr/>
            </a:pPr>
            <a:r>
              <a:rPr lang="en-IN" sz="1800" dirty="0"/>
              <a:t>Examples include </a:t>
            </a:r>
          </a:p>
        </p:txBody>
      </p:sp>
      <p:graphicFrame>
        <p:nvGraphicFramePr>
          <p:cNvPr id="5" name="Table 4"/>
          <p:cNvGraphicFramePr>
            <a:graphicFrameLocks noGrp="1"/>
          </p:cNvGraphicFramePr>
          <p:nvPr/>
        </p:nvGraphicFramePr>
        <p:xfrm>
          <a:off x="762000" y="3429000"/>
          <a:ext cx="7696200" cy="2560638"/>
        </p:xfrm>
        <a:graphic>
          <a:graphicData uri="http://schemas.openxmlformats.org/drawingml/2006/table">
            <a:tbl>
              <a:tblPr firstRow="1" bandRow="1">
                <a:tableStyleId>{5940675A-B579-460E-94D1-54222C63F5DA}</a:tableStyleId>
              </a:tblPr>
              <a:tblGrid>
                <a:gridCol w="3931755">
                  <a:extLst>
                    <a:ext uri="{9D8B030D-6E8A-4147-A177-3AD203B41FA5}">
                      <a16:colId xmlns:a16="http://schemas.microsoft.com/office/drawing/2014/main" val="20000"/>
                    </a:ext>
                  </a:extLst>
                </a:gridCol>
                <a:gridCol w="3764445">
                  <a:extLst>
                    <a:ext uri="{9D8B030D-6E8A-4147-A177-3AD203B41FA5}">
                      <a16:colId xmlns:a16="http://schemas.microsoft.com/office/drawing/2014/main" val="20001"/>
                    </a:ext>
                  </a:extLst>
                </a:gridCol>
              </a:tblGrid>
              <a:tr h="2560638">
                <a:tc>
                  <a:txBody>
                    <a:bodyPr/>
                    <a:lstStyle/>
                    <a:p>
                      <a:pPr marL="571500" indent="0" eaLnBrk="1" hangingPunct="1">
                        <a:buFont typeface="Arial" pitchFamily="34" charset="0"/>
                        <a:buChar char="•"/>
                      </a:pPr>
                      <a:r>
                        <a:rPr lang="en-IN" sz="1800" dirty="0">
                          <a:solidFill>
                            <a:schemeClr val="tx1"/>
                          </a:solidFill>
                          <a:latin typeface="+mn-lt"/>
                          <a:ea typeface="+mn-ea"/>
                          <a:cs typeface="+mn-cs"/>
                        </a:rPr>
                        <a:t>Web logs </a:t>
                      </a:r>
                    </a:p>
                    <a:p>
                      <a:pPr marL="571500" indent="0" eaLnBrk="1" hangingPunct="1">
                        <a:buFont typeface="Arial" pitchFamily="34" charset="0"/>
                        <a:buChar char="•"/>
                      </a:pPr>
                      <a:r>
                        <a:rPr lang="en-IN" sz="1800" dirty="0">
                          <a:solidFill>
                            <a:schemeClr val="tx1"/>
                          </a:solidFill>
                          <a:latin typeface="+mn-lt"/>
                          <a:ea typeface="+mn-ea"/>
                          <a:cs typeface="+mn-cs"/>
                        </a:rPr>
                        <a:t>sensor networks</a:t>
                      </a:r>
                    </a:p>
                    <a:p>
                      <a:pPr marL="571500" indent="0" eaLnBrk="1" hangingPunct="1">
                        <a:buFont typeface="Arial" pitchFamily="34" charset="0"/>
                        <a:buChar char="•"/>
                      </a:pPr>
                      <a:r>
                        <a:rPr lang="en-IN" sz="1800" dirty="0">
                          <a:solidFill>
                            <a:schemeClr val="tx1"/>
                          </a:solidFill>
                          <a:latin typeface="+mn-lt"/>
                          <a:ea typeface="+mn-ea"/>
                          <a:cs typeface="+mn-cs"/>
                        </a:rPr>
                        <a:t> social networks</a:t>
                      </a:r>
                    </a:p>
                    <a:p>
                      <a:pPr marL="571500" indent="0" eaLnBrk="1" hangingPunct="1">
                        <a:buFont typeface="Arial" pitchFamily="34" charset="0"/>
                        <a:buChar char="•"/>
                      </a:pPr>
                      <a:r>
                        <a:rPr lang="en-IN" sz="1800" dirty="0">
                          <a:solidFill>
                            <a:schemeClr val="tx1"/>
                          </a:solidFill>
                          <a:latin typeface="+mn-lt"/>
                          <a:ea typeface="+mn-ea"/>
                          <a:cs typeface="+mn-cs"/>
                        </a:rPr>
                        <a:t> Internet text and documents </a:t>
                      </a:r>
                    </a:p>
                    <a:p>
                      <a:pPr marL="571500" indent="0" eaLnBrk="1" hangingPunct="1">
                        <a:buFont typeface="Arial" pitchFamily="34" charset="0"/>
                        <a:buChar char="•"/>
                      </a:pPr>
                      <a:r>
                        <a:rPr lang="en-IN" sz="1800" dirty="0">
                          <a:solidFill>
                            <a:schemeClr val="tx1"/>
                          </a:solidFill>
                          <a:latin typeface="+mn-lt"/>
                          <a:ea typeface="+mn-ea"/>
                          <a:cs typeface="+mn-cs"/>
                        </a:rPr>
                        <a:t>Internet search indexing </a:t>
                      </a:r>
                    </a:p>
                    <a:p>
                      <a:pPr marL="571500" indent="0" eaLnBrk="1" hangingPunct="1">
                        <a:buFont typeface="Arial" pitchFamily="34" charset="0"/>
                        <a:buChar char="•"/>
                      </a:pPr>
                      <a:r>
                        <a:rPr lang="en-IN" sz="1800" dirty="0">
                          <a:solidFill>
                            <a:schemeClr val="tx1"/>
                          </a:solidFill>
                          <a:latin typeface="+mn-lt"/>
                          <a:ea typeface="+mn-ea"/>
                          <a:cs typeface="+mn-cs"/>
                        </a:rPr>
                        <a:t>call detail records</a:t>
                      </a:r>
                    </a:p>
                    <a:p>
                      <a:pPr marL="57150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astronomy</a:t>
                      </a:r>
                    </a:p>
                    <a:p>
                      <a:pPr marL="571500" indent="0" eaLnBrk="1" hangingPunct="1">
                        <a:buFont typeface="Arial" pitchFamily="34" charset="0"/>
                        <a:buNone/>
                      </a:pPr>
                      <a:endParaRPr lang="en-IN" sz="1800" dirty="0">
                        <a:solidFill>
                          <a:schemeClr val="tx1"/>
                        </a:solidFill>
                        <a:latin typeface="+mn-lt"/>
                        <a:ea typeface="+mn-ea"/>
                        <a:cs typeface="+mn-cs"/>
                      </a:endParaRPr>
                    </a:p>
                    <a:p>
                      <a:endParaRPr lang="en-IN" sz="18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Biological</a:t>
                      </a:r>
                      <a:r>
                        <a:rPr lang="en-IN" sz="1800" baseline="0" dirty="0">
                          <a:solidFill>
                            <a:schemeClr val="tx1"/>
                          </a:solidFill>
                          <a:latin typeface="+mn-lt"/>
                          <a:ea typeface="+mn-ea"/>
                          <a:cs typeface="+mn-cs"/>
                        </a:rPr>
                        <a:t> </a:t>
                      </a:r>
                      <a:r>
                        <a:rPr lang="en-IN" sz="1800" dirty="0">
                          <a:solidFill>
                            <a:schemeClr val="tx1"/>
                          </a:solidFill>
                          <a:latin typeface="+mn-lt"/>
                          <a:ea typeface="+mn-ea"/>
                          <a:cs typeface="+mn-cs"/>
                        </a:rPr>
                        <a:t>genomics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medical records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scientific research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military surveillance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photography archives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a:solidFill>
                            <a:schemeClr val="tx1"/>
                          </a:solidFill>
                          <a:latin typeface="+mn-lt"/>
                          <a:ea typeface="+mn-ea"/>
                          <a:cs typeface="+mn-cs"/>
                        </a:rPr>
                        <a:t>video archive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IN" sz="1800" dirty="0" err="1">
                          <a:solidFill>
                            <a:schemeClr val="tx1"/>
                          </a:solidFill>
                          <a:latin typeface="+mn-lt"/>
                          <a:ea typeface="+mn-ea"/>
                          <a:cs typeface="+mn-cs"/>
                        </a:rPr>
                        <a:t>eCommerce</a:t>
                      </a:r>
                      <a:endParaRPr lang="en-US" sz="1800" dirty="0"/>
                    </a:p>
                    <a:p>
                      <a:endParaRPr lang="en-IN" sz="1800" dirty="0"/>
                    </a:p>
                  </a:txBody>
                  <a:tcPr marT="45726" marB="45726"/>
                </a:tc>
                <a:extLst>
                  <a:ext uri="{0D108BD9-81ED-4DB2-BD59-A6C34878D82A}">
                    <a16:rowId xmlns:a16="http://schemas.microsoft.com/office/drawing/2014/main" val="10000"/>
                  </a:ext>
                </a:extLst>
              </a:tr>
            </a:tbl>
          </a:graphicData>
        </a:graphic>
      </p:graphicFrame>
      <p:sp>
        <p:nvSpPr>
          <p:cNvPr id="6" name="Footer Placeholder 5"/>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2350190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2667000"/>
            <a:ext cx="8229600" cy="1143000"/>
          </a:xfrm>
          <a:prstGeom prst="rect">
            <a:avLst/>
          </a:prstGeom>
        </p:spPr>
        <p:txBody>
          <a:bodyPr>
            <a:noAutofit/>
          </a:bodyPr>
          <a:lstStyle/>
          <a:p>
            <a:r>
              <a:rPr lang="en-US" sz="9600" dirty="0"/>
              <a:t>Thank You.</a:t>
            </a:r>
          </a:p>
        </p:txBody>
      </p:sp>
      <p:sp>
        <p:nvSpPr>
          <p:cNvPr id="3" name="Footer Placeholder 2"/>
          <p:cNvSpPr>
            <a:spLocks noGrp="1"/>
          </p:cNvSpPr>
          <p:nvPr>
            <p:ph type="ftr" sz="quarter" idx="16"/>
          </p:nvPr>
        </p:nvSpPr>
        <p:spPr/>
        <p:txBody>
          <a:bodyPr/>
          <a:lstStyle/>
          <a:p>
            <a:r>
              <a:rPr lang="en-US"/>
              <a:t>JECRC 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idx="4294967295"/>
          </p:nvPr>
        </p:nvSpPr>
        <p:spPr>
          <a:xfrm>
            <a:off x="228600" y="838200"/>
            <a:ext cx="8763000" cy="609600"/>
          </a:xfrm>
          <a:prstGeom prst="rect">
            <a:avLst/>
          </a:prstGeom>
        </p:spPr>
        <p:txBody>
          <a:bodyPr lIns="0" rIns="0">
            <a:normAutofit/>
          </a:bodyPr>
          <a:lstStyle/>
          <a:p>
            <a:pPr fontAlgn="auto">
              <a:spcAft>
                <a:spcPts val="0"/>
              </a:spcAft>
              <a:defRPr/>
            </a:pPr>
            <a:r>
              <a:rPr lang="en-US" dirty="0"/>
              <a:t>           </a:t>
            </a:r>
            <a:r>
              <a:rPr lang="en-US" sz="3200" dirty="0"/>
              <a:t>Big Data </a:t>
            </a:r>
            <a:r>
              <a:rPr lang="en-US" sz="3200" dirty="0" err="1"/>
              <a:t>EveryWhere</a:t>
            </a:r>
            <a:r>
              <a:rPr lang="en-US" sz="3200" dirty="0"/>
              <a:t>! </a:t>
            </a:r>
          </a:p>
        </p:txBody>
      </p:sp>
      <p:sp>
        <p:nvSpPr>
          <p:cNvPr id="16387" name="Rectangle 2"/>
          <p:cNvSpPr>
            <a:spLocks noGrp="1" noChangeArrowheads="1"/>
          </p:cNvSpPr>
          <p:nvPr>
            <p:ph idx="1"/>
          </p:nvPr>
        </p:nvSpPr>
        <p:spPr>
          <a:xfrm>
            <a:off x="152400" y="1752600"/>
            <a:ext cx="8763000" cy="5334000"/>
          </a:xfrm>
        </p:spPr>
        <p:txBody>
          <a:bodyPr>
            <a:normAutofit/>
          </a:bodyPr>
          <a:lstStyle/>
          <a:p>
            <a:r>
              <a:rPr lang="en-US" sz="2000" dirty="0"/>
              <a:t>Lots of data is being collected </a:t>
            </a:r>
            <a:br>
              <a:rPr lang="en-US" sz="2000" dirty="0"/>
            </a:br>
            <a:r>
              <a:rPr lang="en-US" sz="2000" dirty="0"/>
              <a:t>and warehoused </a:t>
            </a:r>
          </a:p>
          <a:p>
            <a:pPr lvl="1"/>
            <a:r>
              <a:rPr lang="en-US" dirty="0"/>
              <a:t>Web data, e-commerce</a:t>
            </a:r>
          </a:p>
          <a:p>
            <a:pPr lvl="1"/>
            <a:r>
              <a:rPr lang="en-US" dirty="0"/>
              <a:t>purchases at department/</a:t>
            </a:r>
            <a:br>
              <a:rPr lang="en-US" dirty="0"/>
            </a:br>
            <a:r>
              <a:rPr lang="en-US" dirty="0"/>
              <a:t>grocery stores</a:t>
            </a:r>
          </a:p>
          <a:p>
            <a:pPr lvl="1"/>
            <a:r>
              <a:rPr lang="en-US" dirty="0"/>
              <a:t>Bank/Credit Card </a:t>
            </a:r>
            <a:br>
              <a:rPr lang="en-US" dirty="0"/>
            </a:br>
            <a:r>
              <a:rPr lang="en-US" dirty="0"/>
              <a:t>transactions</a:t>
            </a:r>
          </a:p>
          <a:p>
            <a:pPr lvl="1"/>
            <a:r>
              <a:rPr lang="en-US" dirty="0"/>
              <a:t>Social Network </a:t>
            </a:r>
          </a:p>
        </p:txBody>
      </p:sp>
      <p:graphicFrame>
        <p:nvGraphicFramePr>
          <p:cNvPr id="16388" name="Object 3"/>
          <p:cNvGraphicFramePr>
            <a:graphicFrameLocks noChangeAspect="1"/>
          </p:cNvGraphicFramePr>
          <p:nvPr>
            <p:extLst>
              <p:ext uri="{D42A27DB-BD31-4B8C-83A1-F6EECF244321}">
                <p14:modId xmlns:p14="http://schemas.microsoft.com/office/powerpoint/2010/main" val="4225197693"/>
              </p:ext>
            </p:extLst>
          </p:nvPr>
        </p:nvGraphicFramePr>
        <p:xfrm>
          <a:off x="6392562" y="1720378"/>
          <a:ext cx="2146300" cy="2341562"/>
        </p:xfrm>
        <a:graphic>
          <a:graphicData uri="http://schemas.openxmlformats.org/presentationml/2006/ole">
            <mc:AlternateContent xmlns:mc="http://schemas.openxmlformats.org/markup-compatibility/2006">
              <mc:Choice xmlns:v="urn:schemas-microsoft-com:vml" Requires="v">
                <p:oleObj spid="_x0000_s1206" name="VISIO" r:id="rId4" imgW="2142744" imgH="2343912" progId="">
                  <p:embed/>
                </p:oleObj>
              </mc:Choice>
              <mc:Fallback>
                <p:oleObj name="VISIO" r:id="rId4" imgW="2142744" imgH="2343912" progId="">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2562" y="1720378"/>
                        <a:ext cx="2146300" cy="234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89" name="Picture 5" descr="story-3dimensional-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0800" y="304800"/>
            <a:ext cx="1965325"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390" name="Object 6"/>
          <p:cNvGraphicFramePr>
            <a:graphicFrameLocks noChangeAspect="1"/>
          </p:cNvGraphicFramePr>
          <p:nvPr>
            <p:extLst>
              <p:ext uri="{D42A27DB-BD31-4B8C-83A1-F6EECF244321}">
                <p14:modId xmlns:p14="http://schemas.microsoft.com/office/powerpoint/2010/main" val="1799370875"/>
              </p:ext>
            </p:extLst>
          </p:nvPr>
        </p:nvGraphicFramePr>
        <p:xfrm>
          <a:off x="4876800" y="3429000"/>
          <a:ext cx="685800" cy="681037"/>
        </p:xfrm>
        <a:graphic>
          <a:graphicData uri="http://schemas.openxmlformats.org/presentationml/2006/ole">
            <mc:AlternateContent xmlns:mc="http://schemas.openxmlformats.org/markup-compatibility/2006">
              <mc:Choice xmlns:v="urn:schemas-microsoft-com:vml" Requires="v">
                <p:oleObj spid="_x0000_s1207" name="VISIO" r:id="rId7" imgW="617220" imgH="615696" progId="">
                  <p:embed/>
                </p:oleObj>
              </mc:Choice>
              <mc:Fallback>
                <p:oleObj name="VISIO" r:id="rId7" imgW="617220" imgH="615696" progId="">
                  <p:embed/>
                  <p:pic>
                    <p:nvPicPr>
                      <p:cNvPr id="0" name="Picture 1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3429000"/>
                        <a:ext cx="6858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1" name="Object 7"/>
          <p:cNvGraphicFramePr>
            <a:graphicFrameLocks noChangeAspect="1"/>
          </p:cNvGraphicFramePr>
          <p:nvPr>
            <p:extLst>
              <p:ext uri="{D42A27DB-BD31-4B8C-83A1-F6EECF244321}">
                <p14:modId xmlns:p14="http://schemas.microsoft.com/office/powerpoint/2010/main" val="1408759974"/>
              </p:ext>
            </p:extLst>
          </p:nvPr>
        </p:nvGraphicFramePr>
        <p:xfrm>
          <a:off x="5715000" y="3733800"/>
          <a:ext cx="685800" cy="563563"/>
        </p:xfrm>
        <a:graphic>
          <a:graphicData uri="http://schemas.openxmlformats.org/presentationml/2006/ole">
            <mc:AlternateContent xmlns:mc="http://schemas.openxmlformats.org/markup-compatibility/2006">
              <mc:Choice xmlns:v="urn:schemas-microsoft-com:vml" Requires="v">
                <p:oleObj spid="_x0000_s1208" name="VISIO" r:id="rId9" imgW="806196" imgH="662940" progId="">
                  <p:embed/>
                </p:oleObj>
              </mc:Choice>
              <mc:Fallback>
                <p:oleObj name="VISIO" r:id="rId9" imgW="806196" imgH="662940" progId="">
                  <p:embed/>
                  <p:pic>
                    <p:nvPicPr>
                      <p:cNvPr id="0" name="Picture 1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5000" y="3733800"/>
                        <a:ext cx="6858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92" name="Object 8"/>
          <p:cNvGraphicFramePr>
            <a:graphicFrameLocks noChangeAspect="1"/>
          </p:cNvGraphicFramePr>
          <p:nvPr>
            <p:extLst>
              <p:ext uri="{D42A27DB-BD31-4B8C-83A1-F6EECF244321}">
                <p14:modId xmlns:p14="http://schemas.microsoft.com/office/powerpoint/2010/main" val="455629301"/>
              </p:ext>
            </p:extLst>
          </p:nvPr>
        </p:nvGraphicFramePr>
        <p:xfrm>
          <a:off x="4772797" y="1752600"/>
          <a:ext cx="1485900" cy="1558925"/>
        </p:xfrm>
        <a:graphic>
          <a:graphicData uri="http://schemas.openxmlformats.org/presentationml/2006/ole">
            <mc:AlternateContent xmlns:mc="http://schemas.openxmlformats.org/markup-compatibility/2006">
              <mc:Choice xmlns:v="urn:schemas-microsoft-com:vml" Requires="v">
                <p:oleObj spid="_x0000_s1209" name="VISIO" r:id="rId11" imgW="1661160" imgH="1748028" progId="">
                  <p:embed/>
                </p:oleObj>
              </mc:Choice>
              <mc:Fallback>
                <p:oleObj name="VISIO" r:id="rId11" imgW="1661160" imgH="1748028" progId="">
                  <p:embed/>
                  <p:pic>
                    <p:nvPicPr>
                      <p:cNvPr id="0" name="Picture 1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2797" y="1752600"/>
                        <a:ext cx="14859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 name="Picture 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9600" y="4648200"/>
            <a:ext cx="8077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9"/>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597547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457200" y="277813"/>
            <a:ext cx="8229600" cy="865187"/>
          </a:xfrm>
          <a:prstGeom prst="rect">
            <a:avLst/>
          </a:prstGeom>
        </p:spPr>
        <p:txBody>
          <a:bodyPr/>
          <a:lstStyle/>
          <a:p>
            <a:pPr eaLnBrk="1" hangingPunct="1"/>
            <a:r>
              <a:rPr lang="en-US">
                <a:latin typeface="Arial Black" pitchFamily="34" charset="0"/>
              </a:rPr>
              <a:t>How Many Bytes?</a:t>
            </a:r>
          </a:p>
        </p:txBody>
      </p:sp>
      <p:sp>
        <p:nvSpPr>
          <p:cNvPr id="9219" name="Rectangle 3"/>
          <p:cNvSpPr>
            <a:spLocks noGrp="1" noChangeArrowheads="1"/>
          </p:cNvSpPr>
          <p:nvPr>
            <p:ph type="body" idx="1"/>
          </p:nvPr>
        </p:nvSpPr>
        <p:spPr>
          <a:xfrm>
            <a:off x="609600" y="1295400"/>
            <a:ext cx="8229600" cy="4835525"/>
          </a:xfrm>
        </p:spPr>
        <p:txBody>
          <a:bodyPr/>
          <a:lstStyle/>
          <a:p>
            <a:pPr>
              <a:buFont typeface="Wingdings" pitchFamily="2" charset="2"/>
              <a:buChar char="q"/>
            </a:pPr>
            <a:r>
              <a:rPr lang="en-US" sz="2400"/>
              <a:t>What is the maximum file size you have dealt so far?</a:t>
            </a:r>
          </a:p>
          <a:p>
            <a:pPr>
              <a:buFont typeface="Wingdings" pitchFamily="2" charset="2"/>
              <a:buChar char="q"/>
            </a:pPr>
            <a:r>
              <a:rPr lang="en-US" sz="2400"/>
              <a:t>What is the maximum download speed you get?</a:t>
            </a:r>
          </a:p>
          <a:p>
            <a:pPr>
              <a:buFont typeface="Wingdings" pitchFamily="2" charset="2"/>
              <a:buChar char="q"/>
            </a:pPr>
            <a:r>
              <a:rPr lang="en-US" sz="2400"/>
              <a:t>How much time to just transfer.</a:t>
            </a:r>
          </a:p>
          <a:p>
            <a:pPr algn="just" eaLnBrk="1" hangingPunct="1">
              <a:buFont typeface="Wingdings" pitchFamily="2" charset="2"/>
              <a:buNone/>
            </a:pPr>
            <a:endParaRPr lang="en-US" sz="2000">
              <a:latin typeface="Times New Roman" pitchFamily="18" charset="0"/>
            </a:endParaRP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3124200"/>
            <a:ext cx="4876800"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16"/>
          </p:nvPr>
        </p:nvSpPr>
        <p:spPr/>
        <p:txBody>
          <a:bodyPr/>
          <a:lstStyle/>
          <a:p>
            <a:r>
              <a:rPr lang="en-US"/>
              <a:t>JECRC UNIVERSITY</a:t>
            </a:r>
          </a:p>
        </p:txBody>
      </p:sp>
    </p:spTree>
    <p:extLst>
      <p:ext uri="{BB962C8B-B14F-4D97-AF65-F5344CB8AC3E}">
        <p14:creationId xmlns:p14="http://schemas.microsoft.com/office/powerpoint/2010/main" val="1956333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pPr>
              <a:defRPr/>
            </a:pPr>
            <a:r>
              <a:rPr lang="en-GB" sz="4000" b="1" u="sng" dirty="0"/>
              <a:t>Why Big Data</a:t>
            </a:r>
          </a:p>
        </p:txBody>
      </p:sp>
      <p:pic>
        <p:nvPicPr>
          <p:cNvPr id="15363" name="Picture 2"/>
          <p:cNvPicPr>
            <a:picLocks noChangeAspect="1"/>
          </p:cNvPicPr>
          <p:nvPr/>
        </p:nvPicPr>
        <p:blipFill>
          <a:blip r:embed="rId2" cstate="print"/>
          <a:srcRect/>
          <a:stretch>
            <a:fillRect/>
          </a:stretch>
        </p:blipFill>
        <p:spPr bwMode="auto">
          <a:xfrm>
            <a:off x="4114800" y="1143000"/>
            <a:ext cx="5029200" cy="5343525"/>
          </a:xfrm>
          <a:prstGeom prst="rect">
            <a:avLst/>
          </a:prstGeom>
          <a:noFill/>
          <a:ln w="9525">
            <a:noFill/>
            <a:miter lim="800000"/>
            <a:headEnd/>
            <a:tailEnd/>
          </a:ln>
        </p:spPr>
      </p:pic>
      <p:sp>
        <p:nvSpPr>
          <p:cNvPr id="4" name="TextBox 3"/>
          <p:cNvSpPr txBox="1"/>
          <p:nvPr/>
        </p:nvSpPr>
        <p:spPr>
          <a:xfrm>
            <a:off x="76200" y="1624548"/>
            <a:ext cx="3581400" cy="5632311"/>
          </a:xfrm>
          <a:prstGeom prst="rect">
            <a:avLst/>
          </a:prstGeom>
          <a:noFill/>
        </p:spPr>
        <p:txBody>
          <a:bodyPr wrap="square" rtlCol="0">
            <a:spAutoFit/>
          </a:bodyPr>
          <a:lstStyle/>
          <a:p>
            <a:pPr>
              <a:buFont typeface="Arial" pitchFamily="34" charset="0"/>
              <a:buChar char="•"/>
            </a:pPr>
            <a:r>
              <a:rPr lang="en-US" sz="2400" dirty="0"/>
              <a:t>FB generates 10TB daily </a:t>
            </a:r>
          </a:p>
          <a:p>
            <a:endParaRPr lang="en-US" sz="2400" dirty="0"/>
          </a:p>
          <a:p>
            <a:pPr>
              <a:buFont typeface="Arial" pitchFamily="34" charset="0"/>
              <a:buChar char="•"/>
            </a:pPr>
            <a:r>
              <a:rPr lang="en-US" sz="2400" dirty="0"/>
              <a:t>Twitter generates 7TB of data</a:t>
            </a:r>
          </a:p>
          <a:p>
            <a:r>
              <a:rPr lang="en-US" sz="2400" dirty="0"/>
              <a:t>Daily</a:t>
            </a:r>
          </a:p>
          <a:p>
            <a:endParaRPr lang="en-US" sz="2400" dirty="0"/>
          </a:p>
          <a:p>
            <a:pPr>
              <a:buFont typeface="Arial" pitchFamily="34" charset="0"/>
              <a:buChar char="•"/>
            </a:pPr>
            <a:r>
              <a:rPr lang="en-US" sz="2400" dirty="0"/>
              <a:t>IBM claims 90% of today’s</a:t>
            </a:r>
          </a:p>
          <a:p>
            <a:r>
              <a:rPr lang="en-US" sz="2400" dirty="0"/>
              <a:t> stored data was generated</a:t>
            </a:r>
          </a:p>
          <a:p>
            <a:r>
              <a:rPr lang="en-US" sz="2400" dirty="0"/>
              <a:t>in just the last two years.</a:t>
            </a:r>
          </a:p>
          <a:p>
            <a:endParaRPr lang="en-US" sz="2400" dirty="0"/>
          </a:p>
          <a:p>
            <a:pPr>
              <a:buFont typeface="Arial" pitchFamily="34" charset="0"/>
              <a:buChar char="•"/>
            </a:pPr>
            <a:endParaRPr lang="en-US" sz="2400" dirty="0"/>
          </a:p>
        </p:txBody>
      </p:sp>
      <p:sp>
        <p:nvSpPr>
          <p:cNvPr id="5" name="Footer Placeholder 4"/>
          <p:cNvSpPr>
            <a:spLocks noGrp="1"/>
          </p:cNvSpPr>
          <p:nvPr>
            <p:ph type="ftr" sz="quarter" idx="12"/>
          </p:nvPr>
        </p:nvSpPr>
        <p:spPr/>
        <p:txBody>
          <a:bodyPr/>
          <a:lstStyle/>
          <a:p>
            <a:r>
              <a:rPr lang="en-US"/>
              <a:t>JECRC UNIVERSITY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600" y="-347080"/>
            <a:ext cx="8229600" cy="990600"/>
          </a:xfrm>
          <a:prstGeom prst="rect">
            <a:avLst/>
          </a:prstGeom>
        </p:spPr>
        <p:txBody>
          <a:bodyPr>
            <a:normAutofit/>
          </a:bodyPr>
          <a:lstStyle/>
          <a:p>
            <a:r>
              <a:rPr lang="en-US" sz="4000" b="1" u="sng" dirty="0"/>
              <a:t>              </a:t>
            </a:r>
          </a:p>
        </p:txBody>
      </p:sp>
      <p:sp>
        <p:nvSpPr>
          <p:cNvPr id="3" name="Content Placeholder 2"/>
          <p:cNvSpPr>
            <a:spLocks noGrp="1"/>
          </p:cNvSpPr>
          <p:nvPr>
            <p:ph sz="quarter" idx="1"/>
          </p:nvPr>
        </p:nvSpPr>
        <p:spPr>
          <a:xfrm>
            <a:off x="132186" y="982240"/>
            <a:ext cx="8458200" cy="3581400"/>
          </a:xfrm>
        </p:spPr>
        <p:txBody>
          <a:bodyPr>
            <a:normAutofit/>
          </a:bodyPr>
          <a:lstStyle/>
          <a:p>
            <a:r>
              <a:rPr lang="en-US" sz="2800" dirty="0" err="1"/>
              <a:t>Walmart</a:t>
            </a:r>
            <a:r>
              <a:rPr lang="en-US" sz="2800" dirty="0"/>
              <a:t> handles more than 1 million customer transactions every hour.</a:t>
            </a:r>
          </a:p>
          <a:p>
            <a:pPr>
              <a:buNone/>
            </a:pPr>
            <a:r>
              <a:rPr lang="en-US" sz="2800" dirty="0"/>
              <a:t>• </a:t>
            </a:r>
            <a:r>
              <a:rPr lang="en-US" sz="2800" dirty="0" err="1"/>
              <a:t>Facebook</a:t>
            </a:r>
            <a:r>
              <a:rPr lang="en-US" sz="2800" dirty="0"/>
              <a:t> handles 40 billion photos from its user base.</a:t>
            </a:r>
          </a:p>
          <a:p>
            <a:pPr>
              <a:buNone/>
            </a:pPr>
            <a:r>
              <a:rPr lang="en-US" sz="2800" dirty="0"/>
              <a:t>• Decoding the human genome originally took 10years to process; now it can be achieved in one week.</a:t>
            </a:r>
          </a:p>
          <a:p>
            <a:pPr>
              <a:buNone/>
            </a:pP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228600" y="4114800"/>
            <a:ext cx="8521700" cy="2743200"/>
          </a:xfrm>
          <a:prstGeom prst="rect">
            <a:avLst/>
          </a:prstGeom>
          <a:noFill/>
          <a:ln w="9525">
            <a:noFill/>
            <a:miter lim="800000"/>
            <a:headEnd/>
            <a:tailEnd/>
          </a:ln>
        </p:spPr>
      </p:pic>
      <p:sp>
        <p:nvSpPr>
          <p:cNvPr id="5" name="Footer Placeholder 4"/>
          <p:cNvSpPr>
            <a:spLocks noGrp="1"/>
          </p:cNvSpPr>
          <p:nvPr>
            <p:ph type="ftr" sz="quarter" idx="16"/>
          </p:nvPr>
        </p:nvSpPr>
        <p:spPr/>
        <p:txBody>
          <a:bodyPr/>
          <a:lstStyle/>
          <a:p>
            <a:r>
              <a:rPr lang="en-US"/>
              <a:t>JECRC UNIVERSITY</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0</TotalTime>
  <Words>2875</Words>
  <Application>Microsoft Office PowerPoint</Application>
  <PresentationFormat>On-screen Show (4:3)</PresentationFormat>
  <Paragraphs>411</Paragraphs>
  <Slides>50</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3" baseType="lpstr">
      <vt:lpstr>Arial</vt:lpstr>
      <vt:lpstr>Arial Black</vt:lpstr>
      <vt:lpstr>Calibri</vt:lpstr>
      <vt:lpstr>Calisto MT</vt:lpstr>
      <vt:lpstr>Century Schoolbook</vt:lpstr>
      <vt:lpstr>Corbel</vt:lpstr>
      <vt:lpstr>Courier New</vt:lpstr>
      <vt:lpstr>Times New Roman</vt:lpstr>
      <vt:lpstr>Trebuchet MS</vt:lpstr>
      <vt:lpstr>Wingdings</vt:lpstr>
      <vt:lpstr>Wingdings 2</vt:lpstr>
      <vt:lpstr>Oriel</vt:lpstr>
      <vt:lpstr>VISIO</vt:lpstr>
      <vt:lpstr>    </vt:lpstr>
      <vt:lpstr>Objective of the Subject: </vt:lpstr>
      <vt:lpstr>Introduction</vt:lpstr>
      <vt:lpstr>What is BIG DATA?</vt:lpstr>
      <vt:lpstr>       What is Big Data? </vt:lpstr>
      <vt:lpstr>           Big Data EveryWhere! </vt:lpstr>
      <vt:lpstr>How Many Bytes?</vt:lpstr>
      <vt:lpstr>Why Big Data</vt:lpstr>
      <vt:lpstr>              </vt:lpstr>
      <vt:lpstr>Three Characteristics of Big Data V3s</vt:lpstr>
      <vt:lpstr>Big Data Dimensions (4 V’S)</vt:lpstr>
      <vt:lpstr>1st Character of Big Data Volume</vt:lpstr>
      <vt:lpstr>2nd Character of Big Data Velocity</vt:lpstr>
      <vt:lpstr>3rd Character of Big Data Variety</vt:lpstr>
      <vt:lpstr>                   COMPLEXITY</vt:lpstr>
      <vt:lpstr> Big Data sources</vt:lpstr>
      <vt:lpstr>Data generation points Examples </vt:lpstr>
      <vt:lpstr>The Structure of Big Data</vt:lpstr>
      <vt:lpstr> STRUCTURE DATA</vt:lpstr>
      <vt:lpstr>PowerPoint Presentation</vt:lpstr>
      <vt:lpstr>UNSTRUCTURED DATA</vt:lpstr>
      <vt:lpstr>PowerPoint Presentation</vt:lpstr>
      <vt:lpstr>   SEMI STRUCTURE DATA</vt:lpstr>
      <vt:lpstr>           Continue..</vt:lpstr>
      <vt:lpstr>                       Lecture-2</vt:lpstr>
      <vt:lpstr>BIG DATA ANALYTIC</vt:lpstr>
      <vt:lpstr>   Why Big Data</vt:lpstr>
      <vt:lpstr>BIG DATA ANALYTICS</vt:lpstr>
      <vt:lpstr>Big Data Analytics </vt:lpstr>
      <vt:lpstr>PowerPoint Presentation</vt:lpstr>
      <vt:lpstr>How Big data impacts on IT</vt:lpstr>
      <vt:lpstr>India – Big Data</vt:lpstr>
      <vt:lpstr>Potential Value of Big Data</vt:lpstr>
      <vt:lpstr>     Big Data for the Business </vt:lpstr>
      <vt:lpstr>PowerPoint Presentation</vt:lpstr>
      <vt:lpstr>PowerPoint Presentation</vt:lpstr>
      <vt:lpstr>PowerPoint Presentation</vt:lpstr>
      <vt:lpstr>Storing Big Data </vt:lpstr>
      <vt:lpstr>Selecting Big Data stores </vt:lpstr>
      <vt:lpstr>Processing Big Data </vt:lpstr>
      <vt:lpstr>PowerPoint Presentation</vt:lpstr>
      <vt:lpstr>Issues AND CHALLENGES </vt:lpstr>
      <vt:lpstr>PowerPoint Presentation</vt:lpstr>
      <vt:lpstr>     TECHNICAL CHALLENGES</vt:lpstr>
      <vt:lpstr>PowerPoint Presentation</vt:lpstr>
      <vt:lpstr>PowerPoint Presentation</vt:lpstr>
      <vt:lpstr>Benefits of Big Data</vt:lpstr>
      <vt:lpstr>Benefits of Big Data</vt:lpstr>
      <vt:lpstr>Future  of Big Data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nasrin</dc:creator>
  <cp:lastModifiedBy>anuja sharma</cp:lastModifiedBy>
  <cp:revision>94</cp:revision>
  <dcterms:created xsi:type="dcterms:W3CDTF">2014-02-08T14:13:03Z</dcterms:created>
  <dcterms:modified xsi:type="dcterms:W3CDTF">2019-01-03T06:12:33Z</dcterms:modified>
</cp:coreProperties>
</file>